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58" r:id="rId4"/>
    <p:sldId id="257" r:id="rId5"/>
    <p:sldId id="259" r:id="rId6"/>
    <p:sldId id="261" r:id="rId7"/>
    <p:sldId id="328" r:id="rId8"/>
    <p:sldId id="329" r:id="rId9"/>
    <p:sldId id="331" r:id="rId10"/>
    <p:sldId id="33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28"/>
    <p:restoredTop sz="94694"/>
  </p:normalViewPr>
  <p:slideViewPr>
    <p:cSldViewPr snapToGrid="0" snapToObjects="1">
      <p:cViewPr varScale="1">
        <p:scale>
          <a:sx n="110" d="100"/>
          <a:sy n="110" d="100"/>
        </p:scale>
        <p:origin x="184" y="4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9/13/23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6DCE6-5E8C-4E63-B22B-AE2E83541C38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915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FA7A7-1EC8-9A45-B674-9F5AA4033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5125" y="483127"/>
            <a:ext cx="4641750" cy="276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93E591-CC8D-C74E-8EED-098A7FB5E64D}" type="datetime1">
              <a:rPr lang="en-CA" smtClean="0"/>
              <a:t>2023-09-13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6536F3-C8D2-4944-B4D4-6A4C8563FA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1BC118-574D-594E-ABEA-A7C82666C9AB}" type="datetime1">
              <a:rPr lang="en-CA" smtClean="0"/>
              <a:t>2023-09-13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9CC3B-F1C2-024E-9BCF-1306C0AC80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7370EC-1423-5441-922D-1AAFD5BB31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29AB1E-7FD9-0A40-B7C0-508CCACB3E9A}" type="datetime1">
              <a:rPr lang="en-CA" smtClean="0"/>
              <a:t>2023-09-13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E8723F-57EA-4C47-97B9-92AFDEEF85DC}" type="datetime1">
              <a:rPr lang="en-CA" smtClean="0"/>
              <a:t>2023-09-13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E7543-36A1-9145-8718-DCB0BDDD9F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B00E5D-EC04-AA49-8D52-0FCB6E08F63D}" type="datetime1">
              <a:rPr lang="en-CA" smtClean="0"/>
              <a:t>2023-09-13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5401E6-623E-8449-A07B-6B5E2253A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90905C-10FF-8047-AA7E-6DC7E8B6AF51}" type="datetime1">
              <a:rPr lang="en-CA" smtClean="0"/>
              <a:t>2023-09-13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8F359D-97AE-244A-B6E0-7FABE799C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E86E2-4400-D342-BEEC-F9C1ADF6F9F7}" type="datetime1">
              <a:rPr lang="en-CA" smtClean="0"/>
              <a:t>2023-09-13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864CA-5904-6E4C-94B5-D61D982EE8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358A08-7221-7F45-8378-69D5559861DD}" type="datetime1">
              <a:rPr lang="en-CA" smtClean="0"/>
              <a:t>2023-09-13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5121D-E664-684B-8EE0-95412BB47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C20FDB-303D-8A4E-83B7-226DD88B97BD}" type="datetime1">
              <a:rPr lang="en-CA" smtClean="0"/>
              <a:t>2023-09-13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A484C7-B69E-1D4E-A042-8264DECEAC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9EBA37-9D18-D34A-A88D-1B00AA06E95C}" type="datetime1">
              <a:rPr lang="en-CA" smtClean="0"/>
              <a:t>2023-09-13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4E5D11-1589-8B43-AC25-08B65AFD2D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W3C Web of Things (WoT) WG/IG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73A2E78-F38A-E046-ACDB-668F070D1EF6}" type="datetime1">
              <a:rPr lang="en-CA" smtClean="0"/>
              <a:pPr/>
              <a:t>2023-09-13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3c/wot/tree/main/PRESENTATIONS/2023-09-tpac" TargetMode="External"/><Relationship Id="rId2" Type="http://schemas.openxmlformats.org/officeDocument/2006/relationships/hyperlink" Target="https://irc.w3.org/?channels=wo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hyperlink" Target="https://www.w3.org/WoT/documentation/" TargetMode="External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www.w3.org/2023/08/wot-wg-2023-draft.html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87674-345B-6D45-8433-396169D87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WoT</a:t>
            </a:r>
            <a:r>
              <a:rPr lang="en-US" dirty="0"/>
              <a:t> WG/IG</a:t>
            </a:r>
            <a:br>
              <a:rPr lang="en-US" dirty="0"/>
            </a:br>
            <a:r>
              <a:rPr lang="en-US" dirty="0"/>
              <a:t>TPAC – Day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957DB-7468-C943-8F4B-9FE90A3CB8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Sebastian Kaebisch</a:t>
            </a:r>
          </a:p>
          <a:p>
            <a:r>
              <a:rPr lang="en-US" dirty="0"/>
              <a:t>14 September 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488F1-92D7-254A-A373-03160DC75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</p:spTree>
    <p:extLst>
      <p:ext uri="{BB962C8B-B14F-4D97-AF65-F5344CB8AC3E}">
        <p14:creationId xmlns:p14="http://schemas.microsoft.com/office/powerpoint/2010/main" val="172328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9458B0-6A7A-86C7-D5CD-2B22B3310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Overview: TPAC Meetings (Joint, Breakouts,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70F729-7A3C-E5B3-CC71-3162B74D1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00E5D-EC04-AA49-8D52-0FCB6E08F63D}" type="datetime1">
              <a:rPr lang="en-CA" smtClean="0"/>
              <a:t>2023-09-13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43BEDCA-4E8B-3E0C-82C1-30DAF6AAE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ED757F-C875-C4A1-F81B-872BE6E1B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10</a:t>
            </a:fld>
            <a:endParaRPr lang="en-US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CA5427E-62E8-A493-2D53-D7D0FA810555}"/>
              </a:ext>
            </a:extLst>
          </p:cNvPr>
          <p:cNvSpPr txBox="1"/>
          <p:nvPr/>
        </p:nvSpPr>
        <p:spPr>
          <a:xfrm>
            <a:off x="1145894" y="2025570"/>
            <a:ext cx="96648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Monday: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Agents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Web (</a:t>
            </a:r>
            <a:r>
              <a:rPr lang="de-DE" dirty="0" err="1"/>
              <a:t>WebAgents</a:t>
            </a:r>
            <a:r>
              <a:rPr lang="de-DE" dirty="0"/>
              <a:t>) CG &amp; Web </a:t>
            </a:r>
            <a:r>
              <a:rPr lang="de-DE" dirty="0" err="1"/>
              <a:t>of</a:t>
            </a:r>
            <a:r>
              <a:rPr lang="de-DE" dirty="0"/>
              <a:t> Things CG/WG </a:t>
            </a:r>
            <a:r>
              <a:rPr lang="de-DE" dirty="0" err="1"/>
              <a:t>joint</a:t>
            </a:r>
            <a:r>
              <a:rPr lang="de-DE" dirty="0"/>
              <a:t> </a:t>
            </a:r>
            <a:r>
              <a:rPr lang="de-DE" dirty="0" err="1"/>
              <a:t>meeting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JSON </a:t>
            </a:r>
            <a:r>
              <a:rPr lang="de-DE" dirty="0" err="1"/>
              <a:t>for</a:t>
            </a:r>
            <a:r>
              <a:rPr lang="de-DE" dirty="0"/>
              <a:t> Linking </a:t>
            </a:r>
            <a:r>
              <a:rPr lang="de-DE" dirty="0" err="1"/>
              <a:t>data</a:t>
            </a:r>
            <a:r>
              <a:rPr lang="de-DE" dirty="0"/>
              <a:t> WG, Web </a:t>
            </a:r>
            <a:r>
              <a:rPr lang="de-DE" dirty="0" err="1"/>
              <a:t>Of</a:t>
            </a:r>
            <a:r>
              <a:rPr lang="de-DE" dirty="0"/>
              <a:t> Thing WG, RDF Dataset </a:t>
            </a:r>
            <a:r>
              <a:rPr lang="de-DE" dirty="0" err="1"/>
              <a:t>Canonicalization</a:t>
            </a:r>
            <a:r>
              <a:rPr lang="de-DE" dirty="0"/>
              <a:t> and Hash Working Group Joint </a:t>
            </a:r>
            <a:r>
              <a:rPr lang="de-DE" dirty="0" err="1"/>
              <a:t>meeting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r>
              <a:rPr lang="de-DE" b="1" dirty="0"/>
              <a:t>Wednesday (</a:t>
            </a:r>
            <a:r>
              <a:rPr lang="de-DE" b="1" dirty="0" err="1"/>
              <a:t>Breakout</a:t>
            </a:r>
            <a:r>
              <a:rPr lang="de-DE" b="1" dirty="0"/>
              <a:t> Sessions):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Web </a:t>
            </a:r>
            <a:r>
              <a:rPr lang="de-DE" dirty="0" err="1"/>
              <a:t>of</a:t>
            </a:r>
            <a:r>
              <a:rPr lang="de-DE" dirty="0"/>
              <a:t> Things Scenarios at Home </a:t>
            </a:r>
            <a:r>
              <a:rPr lang="de-DE" dirty="0" err="1"/>
              <a:t>Assistant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Web-</a:t>
            </a:r>
            <a:r>
              <a:rPr lang="de-DE" dirty="0" err="1"/>
              <a:t>based</a:t>
            </a:r>
            <a:r>
              <a:rPr lang="de-DE" dirty="0"/>
              <a:t> Digital Twins </a:t>
            </a:r>
            <a:r>
              <a:rPr lang="de-DE" dirty="0" err="1"/>
              <a:t>for</a:t>
            </a:r>
            <a:r>
              <a:rPr lang="de-DE" dirty="0"/>
              <a:t> Smart Cities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„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say</a:t>
            </a:r>
            <a:r>
              <a:rPr lang="de-DE" dirty="0"/>
              <a:t> Schemata, I </a:t>
            </a:r>
            <a:r>
              <a:rPr lang="de-DE" dirty="0" err="1"/>
              <a:t>say</a:t>
            </a:r>
            <a:r>
              <a:rPr lang="de-DE" dirty="0"/>
              <a:t> Schemas“</a:t>
            </a:r>
          </a:p>
          <a:p>
            <a:endParaRPr lang="de-DE" dirty="0"/>
          </a:p>
          <a:p>
            <a:r>
              <a:rPr lang="de-DE" b="1" dirty="0" err="1"/>
              <a:t>Thursday&amp;Friday</a:t>
            </a:r>
            <a:r>
              <a:rPr lang="de-DE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Web </a:t>
            </a:r>
            <a:r>
              <a:rPr lang="de-DE" dirty="0" err="1"/>
              <a:t>of</a:t>
            </a:r>
            <a:r>
              <a:rPr lang="de-DE" dirty="0"/>
              <a:t> Things CG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148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66564E-C20F-9C86-4FCC-002C81EE9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&amp; Hello from Sevilla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0C95F0A-FAEB-50D8-560D-18E4AFE15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9E5E8D3-1045-52C6-5495-BBBE277B2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2</a:t>
            </a:fld>
            <a:endParaRPr lang="en-US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50431A8-61CD-EF65-5368-C30BEF96F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2023-09-13</a:t>
            </a:fld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953C18A-235E-2BB0-3799-424607BF8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6728" y="1582534"/>
            <a:ext cx="5858544" cy="439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32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C194C-11B4-DF4D-BD5B-07A74B9C6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IRC &amp;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7B15A-EE83-6C46-B3BF-DD4FF849D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IRC</a:t>
            </a:r>
          </a:p>
          <a:p>
            <a:pPr lvl="1"/>
            <a:r>
              <a:rPr lang="en-US" dirty="0"/>
              <a:t>please join #wot</a:t>
            </a:r>
          </a:p>
          <a:p>
            <a:pPr lvl="1"/>
            <a:r>
              <a:rPr lang="en-US" dirty="0">
                <a:hlinkClick r:id="rId2"/>
              </a:rPr>
              <a:t>https://irc.w3.org/?channels=wot</a:t>
            </a: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Detailed agenda Presentations</a:t>
            </a:r>
          </a:p>
          <a:p>
            <a:pPr lvl="1"/>
            <a:r>
              <a:rPr lang="en-US" dirty="0">
                <a:hlinkClick r:id="rId3"/>
              </a:rPr>
              <a:t>https://github.com/w3c/wot/tree/main/PRESENTATIONS/2023-09-tpac</a:t>
            </a:r>
            <a:endParaRPr lang="en-US" dirty="0"/>
          </a:p>
          <a:p>
            <a:pPr lvl="1"/>
            <a:r>
              <a:rPr lang="en-US" dirty="0"/>
              <a:t>Please upload prior to your session</a:t>
            </a:r>
          </a:p>
          <a:p>
            <a:pPr lvl="1"/>
            <a:r>
              <a:rPr lang="en-US" dirty="0"/>
              <a:t>Please (also) export and upload a PDF version (PDF-only ok)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3E547-66FF-8D41-A445-B9D23F2D3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DA42-2970-1B4D-9C1F-77F249CD7467}" type="datetime1">
              <a:rPr lang="en-CA" smtClean="0"/>
              <a:t>2023-09-13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03CDDC-3456-C849-BC93-92466B8AD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B2D99-10F9-7144-B8A4-C7301A569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66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C194C-11B4-DF4D-BD5B-07A74B9C6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7B15A-EE83-6C46-B3BF-DD4FF849D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1898"/>
            <a:ext cx="5169061" cy="48787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 err="1"/>
              <a:t>Thursday</a:t>
            </a:r>
            <a:r>
              <a:rPr lang="de-DE" b="1" dirty="0"/>
              <a:t> (Sep 14) 14:30-18:30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 err="1"/>
              <a:t>WoT</a:t>
            </a:r>
            <a:r>
              <a:rPr lang="de-DE" sz="2400" dirty="0"/>
              <a:t> </a:t>
            </a:r>
            <a:r>
              <a:rPr lang="de-DE" sz="2400" dirty="0" err="1"/>
              <a:t>Overview</a:t>
            </a:r>
            <a:r>
              <a:rPr lang="de-DE" sz="2400" dirty="0"/>
              <a:t> &amp; TPAC </a:t>
            </a:r>
            <a:r>
              <a:rPr lang="de-DE" sz="2400" dirty="0" err="1"/>
              <a:t>news</a:t>
            </a:r>
            <a:endParaRPr lang="de-DE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Use Case and </a:t>
            </a:r>
            <a:r>
              <a:rPr lang="de-DE" sz="2400" dirty="0" err="1"/>
              <a:t>Requirements</a:t>
            </a:r>
            <a:r>
              <a:rPr lang="de-DE" sz="2400" dirty="0"/>
              <a:t> </a:t>
            </a:r>
            <a:r>
              <a:rPr lang="de-DE" sz="2400" dirty="0" err="1"/>
              <a:t>Process</a:t>
            </a:r>
            <a:r>
              <a:rPr lang="de-DE" sz="2400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Thing Description and </a:t>
            </a:r>
            <a:r>
              <a:rPr lang="de-DE" sz="2400" dirty="0" err="1"/>
              <a:t>Bindings</a:t>
            </a:r>
            <a:r>
              <a:rPr lang="de-DE" sz="2400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Discovery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 err="1"/>
              <a:t>Accessibility</a:t>
            </a:r>
            <a:r>
              <a:rPr lang="de-DE" sz="2400" dirty="0"/>
              <a:t>  - Joint Meeting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3E547-66FF-8D41-A445-B9D23F2D3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DA42-2970-1B4D-9C1F-77F249CD7467}" type="datetime1">
              <a:rPr lang="en-CA" smtClean="0"/>
              <a:t>2023-09-13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03CDDC-3456-C849-BC93-92466B8AD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B2D99-10F9-7144-B8A4-C7301A569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15F0BE7-91AF-6646-9347-A1CD0C66A8B2}"/>
              </a:ext>
            </a:extLst>
          </p:cNvPr>
          <p:cNvSpPr txBox="1">
            <a:spLocks/>
          </p:cNvSpPr>
          <p:nvPr/>
        </p:nvSpPr>
        <p:spPr>
          <a:xfrm>
            <a:off x="6184741" y="1298221"/>
            <a:ext cx="5438171" cy="5194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b="1" dirty="0"/>
              <a:t>Friday (Sep 15) 14:30-18:30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Outreach (e.g., SDO </a:t>
            </a:r>
            <a:r>
              <a:rPr lang="de-DE" sz="2400" dirty="0" err="1"/>
              <a:t>collaboration</a:t>
            </a:r>
            <a:r>
              <a:rPr lang="de-DE" sz="2400" dirty="0"/>
              <a:t>)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Security and Privacy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 err="1"/>
              <a:t>WoT</a:t>
            </a:r>
            <a:r>
              <a:rPr lang="de-DE" sz="2400" dirty="0"/>
              <a:t> </a:t>
            </a:r>
            <a:r>
              <a:rPr lang="de-DE" sz="2400" dirty="0" err="1"/>
              <a:t>Profiles</a:t>
            </a:r>
            <a:r>
              <a:rPr lang="de-DE" sz="2400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 err="1"/>
              <a:t>WoT</a:t>
            </a:r>
            <a:r>
              <a:rPr lang="de-DE" sz="2400" dirty="0"/>
              <a:t>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New/Commercial Use Cases and </a:t>
            </a:r>
            <a:r>
              <a:rPr lang="de-DE" sz="2400" dirty="0" err="1"/>
              <a:t>Requirements</a:t>
            </a:r>
            <a:r>
              <a:rPr lang="de-DE" sz="2400" dirty="0"/>
              <a:t> - Joint Meeting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including</a:t>
            </a:r>
            <a:r>
              <a:rPr lang="de-DE" dirty="0"/>
              <a:t> </a:t>
            </a:r>
            <a:r>
              <a:rPr lang="de-DE" dirty="0" err="1"/>
              <a:t>visitors</a:t>
            </a:r>
            <a:r>
              <a:rPr lang="de-DE" dirty="0"/>
              <a:t>: PBG, MEIG, Second Screen, Devices and Sensors, </a:t>
            </a:r>
            <a:r>
              <a:rPr lang="de-DE" dirty="0" err="1"/>
              <a:t>WoT</a:t>
            </a:r>
            <a:r>
              <a:rPr lang="de-DE" dirty="0"/>
              <a:t> CG, </a:t>
            </a:r>
            <a:r>
              <a:rPr lang="de-DE" dirty="0" err="1"/>
              <a:t>WoT</a:t>
            </a:r>
            <a:r>
              <a:rPr lang="de-DE" dirty="0"/>
              <a:t>-JP CG,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Wrap Up and Next </a:t>
            </a:r>
            <a:r>
              <a:rPr lang="de-DE" sz="2400" dirty="0" err="1"/>
              <a:t>Steps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239956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AC1B2-45F8-2948-A27E-D1F00EF6E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Thursday</a:t>
            </a:r>
            <a:r>
              <a:rPr lang="en-CA" dirty="0"/>
              <a:t> Sept 12 (4h) </a:t>
            </a:r>
            <a:br>
              <a:rPr lang="en-CA" dirty="0"/>
            </a:br>
            <a:r>
              <a:rPr lang="en-CA" dirty="0"/>
              <a:t>TPAC Day 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FF69C-6A82-BF44-BD7D-518DFA442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54618"/>
            <a:ext cx="10915436" cy="3901732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14:30-14:45 (30m) </a:t>
            </a:r>
            <a:r>
              <a:rPr lang="de-DE" b="1" dirty="0"/>
              <a:t>Opening, </a:t>
            </a:r>
            <a:r>
              <a:rPr lang="de-DE" b="1" dirty="0" err="1"/>
              <a:t>Introductions</a:t>
            </a:r>
            <a:r>
              <a:rPr lang="de-DE" b="1" dirty="0"/>
              <a:t>, Joint Session/</a:t>
            </a:r>
            <a:r>
              <a:rPr lang="de-DE" b="1" dirty="0" err="1"/>
              <a:t>Breakout</a:t>
            </a:r>
            <a:r>
              <a:rPr lang="de-DE" b="1" dirty="0"/>
              <a:t> </a:t>
            </a:r>
            <a:r>
              <a:rPr lang="de-DE" b="1" dirty="0" err="1"/>
              <a:t>reports</a:t>
            </a:r>
            <a:r>
              <a:rPr lang="de-DE" dirty="0"/>
              <a:t> (Sebastian)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14:45-15:30 (30m) </a:t>
            </a:r>
            <a:r>
              <a:rPr lang="de-DE" b="1" dirty="0"/>
              <a:t>Use Case and </a:t>
            </a:r>
            <a:r>
              <a:rPr lang="de-DE" b="1" dirty="0" err="1"/>
              <a:t>Requirements</a:t>
            </a:r>
            <a:r>
              <a:rPr lang="de-DE" b="1" dirty="0"/>
              <a:t> </a:t>
            </a:r>
            <a:r>
              <a:rPr lang="de-DE" b="1" dirty="0" err="1"/>
              <a:t>Process</a:t>
            </a:r>
            <a:r>
              <a:rPr lang="de-DE" b="1" dirty="0"/>
              <a:t> </a:t>
            </a:r>
            <a:r>
              <a:rPr lang="de-DE" dirty="0"/>
              <a:t>(</a:t>
            </a:r>
            <a:r>
              <a:rPr lang="de-DE" dirty="0" err="1"/>
              <a:t>McCool</a:t>
            </a:r>
            <a:r>
              <a:rPr lang="de-DE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15:30-16:45 (1h15) </a:t>
            </a:r>
            <a:r>
              <a:rPr lang="de-DE" b="1" dirty="0"/>
              <a:t>TD and </a:t>
            </a:r>
            <a:r>
              <a:rPr lang="de-DE" b="1" dirty="0" err="1"/>
              <a:t>Bindings</a:t>
            </a:r>
            <a:r>
              <a:rPr lang="de-DE" dirty="0"/>
              <a:t> (Sebastian, Ege, Koster)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16:45-17:00 (15m) </a:t>
            </a:r>
            <a:r>
              <a:rPr lang="de-DE" b="1" dirty="0"/>
              <a:t>Break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17:00-17:25 (25m) </a:t>
            </a:r>
            <a:r>
              <a:rPr lang="de-DE" b="1" dirty="0"/>
              <a:t>Discovery</a:t>
            </a:r>
            <a:r>
              <a:rPr lang="de-DE" dirty="0"/>
              <a:t> (</a:t>
            </a:r>
            <a:r>
              <a:rPr lang="de-DE" dirty="0" err="1"/>
              <a:t>McCool</a:t>
            </a:r>
            <a:r>
              <a:rPr lang="de-DE" dirty="0"/>
              <a:t>)</a:t>
            </a:r>
          </a:p>
          <a:p>
            <a:r>
              <a:rPr lang="de-DE" dirty="0"/>
              <a:t>17:25-17:30 (5min) </a:t>
            </a:r>
            <a:r>
              <a:rPr lang="de-DE" dirty="0" err="1">
                <a:highlight>
                  <a:srgbClr val="FFFF00"/>
                </a:highlight>
                <a:sym typeface="Wingdings" pitchFamily="2" charset="2"/>
              </a:rPr>
              <a:t>Changing</a:t>
            </a:r>
            <a:r>
              <a:rPr lang="de-DE" dirty="0">
                <a:highlight>
                  <a:srgbClr val="FFFF00"/>
                </a:highlight>
                <a:sym typeface="Wingdings" pitchFamily="2" charset="2"/>
              </a:rPr>
              <a:t> </a:t>
            </a:r>
            <a:r>
              <a:rPr lang="de-DE" dirty="0" err="1">
                <a:highlight>
                  <a:srgbClr val="FFFF00"/>
                </a:highlight>
                <a:sym typeface="Wingdings" pitchFamily="2" charset="2"/>
              </a:rPr>
              <a:t>room</a:t>
            </a:r>
            <a:r>
              <a:rPr lang="de-DE" dirty="0">
                <a:highlight>
                  <a:srgbClr val="FFFF00"/>
                </a:highlight>
                <a:sym typeface="Wingdings" pitchFamily="2" charset="2"/>
              </a:rPr>
              <a:t> </a:t>
            </a:r>
            <a:r>
              <a:rPr lang="de-DE" dirty="0" err="1">
                <a:highlight>
                  <a:srgbClr val="FFFF00"/>
                </a:highlight>
                <a:sym typeface="Wingdings" pitchFamily="2" charset="2"/>
              </a:rPr>
              <a:t>to</a:t>
            </a:r>
            <a:r>
              <a:rPr lang="de-DE" dirty="0">
                <a:highlight>
                  <a:srgbClr val="FFFF00"/>
                </a:highlight>
                <a:sym typeface="Wingdings" pitchFamily="2" charset="2"/>
              </a:rPr>
              <a:t> xxx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17:30-18:30 (1h) </a:t>
            </a:r>
            <a:r>
              <a:rPr lang="de-DE" b="1" dirty="0" err="1"/>
              <a:t>Accessibility</a:t>
            </a:r>
            <a:r>
              <a:rPr lang="de-DE" dirty="0"/>
              <a:t> (</a:t>
            </a:r>
            <a:r>
              <a:rPr lang="de-DE" dirty="0" err="1"/>
              <a:t>McCool</a:t>
            </a:r>
            <a:r>
              <a:rPr lang="de-DE" dirty="0"/>
              <a:t>) – Joint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After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meeting</a:t>
            </a:r>
            <a:r>
              <a:rPr lang="de-DE" dirty="0"/>
              <a:t>: </a:t>
            </a:r>
            <a:r>
              <a:rPr lang="de-DE" b="1" dirty="0"/>
              <a:t>Group </a:t>
            </a:r>
            <a:r>
              <a:rPr lang="de-DE" b="1" dirty="0" err="1"/>
              <a:t>Photo</a:t>
            </a:r>
            <a:r>
              <a:rPr lang="de-DE" b="1" dirty="0"/>
              <a:t> at </a:t>
            </a:r>
            <a:r>
              <a:rPr lang="de-DE" b="1" dirty="0" err="1"/>
              <a:t>terrace</a:t>
            </a:r>
            <a:br>
              <a:rPr lang="en-CA" dirty="0">
                <a:solidFill>
                  <a:srgbClr val="252525"/>
                </a:solidFill>
                <a:latin typeface="Arial" panose="020B0604020202020204" pitchFamily="34" charset="0"/>
              </a:rPr>
            </a:br>
            <a:endParaRPr lang="en-CA" dirty="0">
              <a:solidFill>
                <a:srgbClr val="252525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CA" i="0" dirty="0">
              <a:effectLst/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2E08F9-3889-484E-ABFE-0CCE8E0DE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5B4AA3-6A90-5E44-813A-B5C757467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5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8EF2E26-2E74-6A4E-A6A6-F98317EB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2023-09-13</a:t>
            </a:fld>
            <a:endParaRPr lang="en-US"/>
          </a:p>
        </p:txBody>
      </p:sp>
      <p:pic>
        <p:nvPicPr>
          <p:cNvPr id="8" name="Grafik 7" descr="Kamera Silhouette">
            <a:extLst>
              <a:ext uri="{FF2B5EF4-FFF2-40B4-BE49-F238E27FC236}">
                <a16:creationId xmlns:a16="http://schemas.microsoft.com/office/drawing/2014/main" id="{08CDF3CE-83D1-3614-430B-7EC67AE12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31329" y="5325761"/>
            <a:ext cx="1167114" cy="1167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70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B7CF7-1927-36A8-8120-143AB44A0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WoT</a:t>
            </a:r>
            <a:r>
              <a:rPr lang="en-US" dirty="0"/>
              <a:t> Dinner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375342-45DC-6816-6134-E9C975351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8222"/>
            <a:ext cx="8007849" cy="4878741"/>
          </a:xfrm>
        </p:spPr>
        <p:txBody>
          <a:bodyPr/>
          <a:lstStyle/>
          <a:p>
            <a:r>
              <a:rPr lang="en-US" dirty="0"/>
              <a:t>shows of hands who like to join dinner tonight </a:t>
            </a:r>
          </a:p>
          <a:p>
            <a:endParaRPr lang="en-US" dirty="0"/>
          </a:p>
          <a:p>
            <a:r>
              <a:rPr lang="en-US" dirty="0"/>
              <a:t>Sponsored by Siemens</a:t>
            </a:r>
          </a:p>
          <a:p>
            <a:endParaRPr lang="en-US" dirty="0"/>
          </a:p>
          <a:p>
            <a:r>
              <a:rPr lang="en-US" dirty="0"/>
              <a:t>Location details will be shared end of this meeting 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2E2956C-0A7B-A799-7A8E-E5F895860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B5287BF-730F-FB81-77D5-CC5042C41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6</a:t>
            </a:fld>
            <a:endParaRPr lang="en-US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126702F0-54ED-4DFB-4C33-703360907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2023-09-13</a:t>
            </a:fld>
            <a:endParaRPr lang="en-US"/>
          </a:p>
        </p:txBody>
      </p:sp>
      <p:pic>
        <p:nvPicPr>
          <p:cNvPr id="8" name="Grafik 7" descr="Restaurant mit einfarbiger Füllung">
            <a:extLst>
              <a:ext uri="{FF2B5EF4-FFF2-40B4-BE49-F238E27FC236}">
                <a16:creationId xmlns:a16="http://schemas.microsoft.com/office/drawing/2014/main" id="{7A420EC4-6895-7EE9-A70C-10968C25F0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25753" y="4259484"/>
            <a:ext cx="1748128" cy="174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312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9946" y="193963"/>
            <a:ext cx="10771261" cy="996581"/>
          </a:xfrm>
        </p:spPr>
        <p:txBody>
          <a:bodyPr>
            <a:normAutofit/>
          </a:bodyPr>
          <a:lstStyle/>
          <a:p>
            <a:pPr marL="55563"/>
            <a:r>
              <a:rPr lang="en-US" noProof="0" dirty="0">
                <a:ea typeface="Intel Clear Pro" panose="020B0804020202060201" pitchFamily="34" charset="0"/>
                <a:cs typeface="Intel Clear Pro" panose="020B0804020202060201" pitchFamily="34" charset="0"/>
              </a:rPr>
              <a:t>W3C </a:t>
            </a:r>
            <a:r>
              <a:rPr lang="en-US" noProof="0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WoT</a:t>
            </a:r>
            <a:r>
              <a:rPr lang="en-US" noProof="0" dirty="0">
                <a:ea typeface="Intel Clear Pro" panose="020B0804020202060201" pitchFamily="34" charset="0"/>
                <a:cs typeface="Intel Clear Pro" panose="020B0804020202060201" pitchFamily="34" charset="0"/>
              </a:rPr>
              <a:t> in a Nutshell</a:t>
            </a:r>
          </a:p>
        </p:txBody>
      </p:sp>
      <p:sp>
        <p:nvSpPr>
          <p:cNvPr id="85" name="テキスト ボックス 39"/>
          <p:cNvSpPr txBox="1"/>
          <p:nvPr/>
        </p:nvSpPr>
        <p:spPr>
          <a:xfrm>
            <a:off x="413967" y="1053973"/>
            <a:ext cx="11238088" cy="1820241"/>
          </a:xfrm>
          <a:prstGeom prst="rect">
            <a:avLst/>
          </a:prstGeom>
          <a:noFill/>
        </p:spPr>
        <p:txBody>
          <a:bodyPr wrap="square" rtlCol="0">
            <a:normAutofit fontScale="70000" lnSpcReduction="20000"/>
          </a:bodyPr>
          <a:lstStyle/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b="1" dirty="0">
                <a:ea typeface="Intel Clear" panose="020B0604020203020204" pitchFamily="34" charset="0"/>
                <a:cs typeface="Intel Clear" panose="020B0604020203020204" pitchFamily="34" charset="0"/>
              </a:rPr>
              <a:t>IoT Challenges</a:t>
            </a: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: </a:t>
            </a:r>
          </a:p>
          <a:p>
            <a:pPr marL="742790" lvl="1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heterogenous device landscape (sensors, actuators, communication protocols, data models, security constraints, …)</a:t>
            </a:r>
          </a:p>
          <a:p>
            <a:pPr marL="742790" lvl="1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Time &amp; cost-intensive IoT onboarding and application development</a:t>
            </a:r>
          </a:p>
          <a:p>
            <a:pPr marL="742790" lvl="1" indent="-285590" defTabSz="913889">
              <a:buFont typeface="Arial" panose="020B0604020202020204" pitchFamily="34" charset="0"/>
              <a:buChar char="•"/>
            </a:pPr>
            <a:endParaRPr lang="en-US" altLang="ja-JP" sz="2800" dirty="0"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b="1" dirty="0" err="1">
                <a:ea typeface="Intel Clear" panose="020B0604020203020204" pitchFamily="34" charset="0"/>
                <a:cs typeface="Intel Clear" panose="020B0604020203020204" pitchFamily="34" charset="0"/>
              </a:rPr>
              <a:t>WoT</a:t>
            </a:r>
            <a:r>
              <a:rPr lang="en-US" altLang="ja-JP" sz="2800" b="1" dirty="0">
                <a:ea typeface="Intel Clear" panose="020B0604020203020204" pitchFamily="34" charset="0"/>
                <a:cs typeface="Intel Clear" panose="020B0604020203020204" pitchFamily="34" charset="0"/>
              </a:rPr>
              <a:t> WG goal:</a:t>
            </a: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 Adapting web paradigm to IoT and provide building blocks such as Thing Description (TD), API, Discovery, etc.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CDFD56-EC50-9640-A2A4-2F5FCBC2D9A3}"/>
              </a:ext>
            </a:extLst>
          </p:cNvPr>
          <p:cNvGrpSpPr/>
          <p:nvPr/>
        </p:nvGrpSpPr>
        <p:grpSpPr>
          <a:xfrm>
            <a:off x="413967" y="3066415"/>
            <a:ext cx="4993610" cy="2951687"/>
            <a:chOff x="2346406" y="1203598"/>
            <a:chExt cx="5748715" cy="3528392"/>
          </a:xfrm>
        </p:grpSpPr>
        <p:sp>
          <p:nvSpPr>
            <p:cNvPr id="7" name="Textfeld 3">
              <a:extLst>
                <a:ext uri="{FF2B5EF4-FFF2-40B4-BE49-F238E27FC236}">
                  <a16:creationId xmlns:a16="http://schemas.microsoft.com/office/drawing/2014/main" id="{BDCEA414-65BB-7342-8F2F-A728CD2B92A7}"/>
                </a:ext>
              </a:extLst>
            </p:cNvPr>
            <p:cNvSpPr txBox="1"/>
            <p:nvPr/>
          </p:nvSpPr>
          <p:spPr>
            <a:xfrm>
              <a:off x="6275862" y="1203598"/>
              <a:ext cx="0" cy="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endParaRPr lang="en-US" sz="12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8" name="Isosceles Triangle 104">
              <a:extLst>
                <a:ext uri="{FF2B5EF4-FFF2-40B4-BE49-F238E27FC236}">
                  <a16:creationId xmlns:a16="http://schemas.microsoft.com/office/drawing/2014/main" id="{1689EEB5-90C7-C648-8139-9160FEAFE4CA}"/>
                </a:ext>
              </a:extLst>
            </p:cNvPr>
            <p:cNvSpPr/>
            <p:nvPr/>
          </p:nvSpPr>
          <p:spPr bwMode="auto">
            <a:xfrm>
              <a:off x="2346406" y="2139254"/>
              <a:ext cx="5542420" cy="951571"/>
            </a:xfrm>
            <a:prstGeom prst="triangle">
              <a:avLst>
                <a:gd name="adj" fmla="val 8883"/>
              </a:avLst>
            </a:prstGeom>
            <a:solidFill>
              <a:schemeClr val="accent5">
                <a:lumMod val="75000"/>
                <a:alpha val="49020"/>
              </a:schemeClr>
            </a:solidFill>
            <a:ln>
              <a:noFill/>
            </a:ln>
            <a:effectLst/>
          </p:spPr>
          <p:txBody>
            <a:bodyPr wrap="square" lIns="107974" tIns="53987" rIns="107974" bIns="53987" numCol="1" spcCol="96026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799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9" name="Isosceles Triangle 103">
              <a:extLst>
                <a:ext uri="{FF2B5EF4-FFF2-40B4-BE49-F238E27FC236}">
                  <a16:creationId xmlns:a16="http://schemas.microsoft.com/office/drawing/2014/main" id="{4B7A0731-CCFF-B844-825C-3F95AAAE1312}"/>
                </a:ext>
              </a:extLst>
            </p:cNvPr>
            <p:cNvSpPr/>
            <p:nvPr/>
          </p:nvSpPr>
          <p:spPr bwMode="auto">
            <a:xfrm>
              <a:off x="2467617" y="2124247"/>
              <a:ext cx="5542420" cy="951571"/>
            </a:xfrm>
            <a:prstGeom prst="triangle">
              <a:avLst>
                <a:gd name="adj" fmla="val 47178"/>
              </a:avLst>
            </a:prstGeom>
            <a:solidFill>
              <a:schemeClr val="accent5">
                <a:lumMod val="75000"/>
                <a:alpha val="49020"/>
              </a:schemeClr>
            </a:solidFill>
            <a:ln>
              <a:noFill/>
            </a:ln>
            <a:effectLst/>
          </p:spPr>
          <p:txBody>
            <a:bodyPr wrap="square" lIns="107974" tIns="53987" rIns="107974" bIns="53987" numCol="1" spcCol="96026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799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E70B4F1-DEC9-3B4B-91C4-1B7000BC92F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157125" y="3831831"/>
              <a:ext cx="559810" cy="765245"/>
            </a:xfrm>
            <a:custGeom>
              <a:avLst/>
              <a:gdLst>
                <a:gd name="T0" fmla="*/ 545 w 545"/>
                <a:gd name="T1" fmla="*/ 141 h 586"/>
                <a:gd name="T2" fmla="*/ 538 w 545"/>
                <a:gd name="T3" fmla="*/ 155 h 586"/>
                <a:gd name="T4" fmla="*/ 480 w 545"/>
                <a:gd name="T5" fmla="*/ 67 h 586"/>
                <a:gd name="T6" fmla="*/ 420 w 545"/>
                <a:gd name="T7" fmla="*/ 88 h 586"/>
                <a:gd name="T8" fmla="*/ 407 w 545"/>
                <a:gd name="T9" fmla="*/ 61 h 586"/>
                <a:gd name="T10" fmla="*/ 490 w 545"/>
                <a:gd name="T11" fmla="*/ 37 h 586"/>
                <a:gd name="T12" fmla="*/ 545 w 545"/>
                <a:gd name="T13" fmla="*/ 141 h 586"/>
                <a:gd name="T14" fmla="*/ 376 w 545"/>
                <a:gd name="T15" fmla="*/ 137 h 586"/>
                <a:gd name="T16" fmla="*/ 405 w 545"/>
                <a:gd name="T17" fmla="*/ 126 h 586"/>
                <a:gd name="T18" fmla="*/ 431 w 545"/>
                <a:gd name="T19" fmla="*/ 189 h 586"/>
                <a:gd name="T20" fmla="*/ 530 w 545"/>
                <a:gd name="T21" fmla="*/ 173 h 586"/>
                <a:gd name="T22" fmla="*/ 523 w 545"/>
                <a:gd name="T23" fmla="*/ 188 h 586"/>
                <a:gd name="T24" fmla="*/ 408 w 545"/>
                <a:gd name="T25" fmla="*/ 212 h 586"/>
                <a:gd name="T26" fmla="*/ 375 w 545"/>
                <a:gd name="T27" fmla="*/ 137 h 586"/>
                <a:gd name="T28" fmla="*/ 376 w 545"/>
                <a:gd name="T29" fmla="*/ 137 h 586"/>
                <a:gd name="T30" fmla="*/ 284 w 545"/>
                <a:gd name="T31" fmla="*/ 586 h 586"/>
                <a:gd name="T32" fmla="*/ 68 w 545"/>
                <a:gd name="T33" fmla="*/ 586 h 586"/>
                <a:gd name="T34" fmla="*/ 68 w 545"/>
                <a:gd name="T35" fmla="*/ 401 h 586"/>
                <a:gd name="T36" fmla="*/ 284 w 545"/>
                <a:gd name="T37" fmla="*/ 401 h 586"/>
                <a:gd name="T38" fmla="*/ 284 w 545"/>
                <a:gd name="T39" fmla="*/ 586 h 586"/>
                <a:gd name="T40" fmla="*/ 39 w 545"/>
                <a:gd name="T41" fmla="*/ 78 h 586"/>
                <a:gd name="T42" fmla="*/ 0 w 545"/>
                <a:gd name="T43" fmla="*/ 39 h 586"/>
                <a:gd name="T44" fmla="*/ 39 w 545"/>
                <a:gd name="T45" fmla="*/ 0 h 586"/>
                <a:gd name="T46" fmla="*/ 78 w 545"/>
                <a:gd name="T47" fmla="*/ 39 h 586"/>
                <a:gd name="T48" fmla="*/ 39 w 545"/>
                <a:gd name="T49" fmla="*/ 78 h 586"/>
                <a:gd name="T50" fmla="*/ 376 w 545"/>
                <a:gd name="T51" fmla="*/ 127 h 586"/>
                <a:gd name="T52" fmla="*/ 342 w 545"/>
                <a:gd name="T53" fmla="*/ 93 h 586"/>
                <a:gd name="T54" fmla="*/ 376 w 545"/>
                <a:gd name="T55" fmla="*/ 58 h 586"/>
                <a:gd name="T56" fmla="*/ 411 w 545"/>
                <a:gd name="T57" fmla="*/ 93 h 586"/>
                <a:gd name="T58" fmla="*/ 376 w 545"/>
                <a:gd name="T59" fmla="*/ 127 h 586"/>
                <a:gd name="T60" fmla="*/ 310 w 545"/>
                <a:gd name="T61" fmla="*/ 366 h 586"/>
                <a:gd name="T62" fmla="*/ 284 w 545"/>
                <a:gd name="T63" fmla="*/ 391 h 586"/>
                <a:gd name="T64" fmla="*/ 68 w 545"/>
                <a:gd name="T65" fmla="*/ 391 h 586"/>
                <a:gd name="T66" fmla="*/ 203 w 545"/>
                <a:gd name="T67" fmla="*/ 254 h 586"/>
                <a:gd name="T68" fmla="*/ 264 w 545"/>
                <a:gd name="T69" fmla="*/ 225 h 586"/>
                <a:gd name="T70" fmla="*/ 342 w 545"/>
                <a:gd name="T71" fmla="*/ 303 h 586"/>
                <a:gd name="T72" fmla="*/ 310 w 545"/>
                <a:gd name="T73" fmla="*/ 366 h 586"/>
                <a:gd name="T74" fmla="*/ 264 w 545"/>
                <a:gd name="T75" fmla="*/ 215 h 586"/>
                <a:gd name="T76" fmla="*/ 208 w 545"/>
                <a:gd name="T77" fmla="*/ 235 h 586"/>
                <a:gd name="T78" fmla="*/ 158 w 545"/>
                <a:gd name="T79" fmla="*/ 286 h 586"/>
                <a:gd name="T80" fmla="*/ 23 w 545"/>
                <a:gd name="T81" fmla="*/ 85 h 586"/>
                <a:gd name="T82" fmla="*/ 39 w 545"/>
                <a:gd name="T83" fmla="*/ 88 h 586"/>
                <a:gd name="T84" fmla="*/ 88 w 545"/>
                <a:gd name="T85" fmla="*/ 39 h 586"/>
                <a:gd name="T86" fmla="*/ 87 w 545"/>
                <a:gd name="T87" fmla="*/ 30 h 586"/>
                <a:gd name="T88" fmla="*/ 288 w 545"/>
                <a:gd name="T89" fmla="*/ 218 h 586"/>
                <a:gd name="T90" fmla="*/ 264 w 545"/>
                <a:gd name="T91" fmla="*/ 215 h 586"/>
                <a:gd name="T92" fmla="*/ 332 w 545"/>
                <a:gd name="T93" fmla="*/ 93 h 586"/>
                <a:gd name="T94" fmla="*/ 344 w 545"/>
                <a:gd name="T95" fmla="*/ 123 h 586"/>
                <a:gd name="T96" fmla="*/ 174 w 545"/>
                <a:gd name="T97" fmla="*/ 98 h 586"/>
                <a:gd name="T98" fmla="*/ 75 w 545"/>
                <a:gd name="T99" fmla="*/ 5 h 586"/>
                <a:gd name="T100" fmla="*/ 355 w 545"/>
                <a:gd name="T101" fmla="*/ 54 h 586"/>
                <a:gd name="T102" fmla="*/ 332 w 545"/>
                <a:gd name="T103" fmla="*/ 93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45" h="586">
                  <a:moveTo>
                    <a:pt x="545" y="141"/>
                  </a:moveTo>
                  <a:cubicBezTo>
                    <a:pt x="538" y="155"/>
                    <a:pt x="538" y="155"/>
                    <a:pt x="538" y="155"/>
                  </a:cubicBezTo>
                  <a:cubicBezTo>
                    <a:pt x="480" y="67"/>
                    <a:pt x="480" y="67"/>
                    <a:pt x="480" y="67"/>
                  </a:cubicBezTo>
                  <a:cubicBezTo>
                    <a:pt x="420" y="88"/>
                    <a:pt x="420" y="88"/>
                    <a:pt x="420" y="88"/>
                  </a:cubicBezTo>
                  <a:cubicBezTo>
                    <a:pt x="419" y="78"/>
                    <a:pt x="414" y="68"/>
                    <a:pt x="407" y="61"/>
                  </a:cubicBezTo>
                  <a:cubicBezTo>
                    <a:pt x="490" y="37"/>
                    <a:pt x="490" y="37"/>
                    <a:pt x="490" y="37"/>
                  </a:cubicBezTo>
                  <a:lnTo>
                    <a:pt x="545" y="141"/>
                  </a:lnTo>
                  <a:close/>
                  <a:moveTo>
                    <a:pt x="376" y="137"/>
                  </a:moveTo>
                  <a:cubicBezTo>
                    <a:pt x="387" y="137"/>
                    <a:pt x="397" y="133"/>
                    <a:pt x="405" y="126"/>
                  </a:cubicBezTo>
                  <a:cubicBezTo>
                    <a:pt x="431" y="189"/>
                    <a:pt x="431" y="189"/>
                    <a:pt x="431" y="189"/>
                  </a:cubicBezTo>
                  <a:cubicBezTo>
                    <a:pt x="530" y="173"/>
                    <a:pt x="530" y="173"/>
                    <a:pt x="530" y="173"/>
                  </a:cubicBezTo>
                  <a:cubicBezTo>
                    <a:pt x="523" y="188"/>
                    <a:pt x="523" y="188"/>
                    <a:pt x="523" y="188"/>
                  </a:cubicBezTo>
                  <a:cubicBezTo>
                    <a:pt x="408" y="212"/>
                    <a:pt x="408" y="212"/>
                    <a:pt x="408" y="212"/>
                  </a:cubicBezTo>
                  <a:cubicBezTo>
                    <a:pt x="375" y="137"/>
                    <a:pt x="375" y="137"/>
                    <a:pt x="375" y="137"/>
                  </a:cubicBezTo>
                  <a:cubicBezTo>
                    <a:pt x="375" y="137"/>
                    <a:pt x="376" y="137"/>
                    <a:pt x="376" y="137"/>
                  </a:cubicBezTo>
                  <a:close/>
                  <a:moveTo>
                    <a:pt x="284" y="586"/>
                  </a:moveTo>
                  <a:cubicBezTo>
                    <a:pt x="68" y="586"/>
                    <a:pt x="68" y="586"/>
                    <a:pt x="68" y="586"/>
                  </a:cubicBezTo>
                  <a:cubicBezTo>
                    <a:pt x="68" y="401"/>
                    <a:pt x="68" y="401"/>
                    <a:pt x="68" y="401"/>
                  </a:cubicBezTo>
                  <a:cubicBezTo>
                    <a:pt x="284" y="401"/>
                    <a:pt x="284" y="401"/>
                    <a:pt x="284" y="401"/>
                  </a:cubicBezTo>
                  <a:lnTo>
                    <a:pt x="284" y="586"/>
                  </a:lnTo>
                  <a:close/>
                  <a:moveTo>
                    <a:pt x="39" y="78"/>
                  </a:moveTo>
                  <a:cubicBezTo>
                    <a:pt x="18" y="78"/>
                    <a:pt x="0" y="60"/>
                    <a:pt x="0" y="39"/>
                  </a:cubicBezTo>
                  <a:cubicBezTo>
                    <a:pt x="0" y="17"/>
                    <a:pt x="18" y="0"/>
                    <a:pt x="39" y="0"/>
                  </a:cubicBezTo>
                  <a:cubicBezTo>
                    <a:pt x="61" y="0"/>
                    <a:pt x="78" y="17"/>
                    <a:pt x="78" y="39"/>
                  </a:cubicBezTo>
                  <a:cubicBezTo>
                    <a:pt x="78" y="60"/>
                    <a:pt x="61" y="78"/>
                    <a:pt x="39" y="78"/>
                  </a:cubicBezTo>
                  <a:close/>
                  <a:moveTo>
                    <a:pt x="376" y="127"/>
                  </a:moveTo>
                  <a:cubicBezTo>
                    <a:pt x="358" y="127"/>
                    <a:pt x="342" y="111"/>
                    <a:pt x="342" y="93"/>
                  </a:cubicBezTo>
                  <a:cubicBezTo>
                    <a:pt x="342" y="74"/>
                    <a:pt x="358" y="58"/>
                    <a:pt x="376" y="58"/>
                  </a:cubicBezTo>
                  <a:cubicBezTo>
                    <a:pt x="395" y="58"/>
                    <a:pt x="411" y="74"/>
                    <a:pt x="411" y="93"/>
                  </a:cubicBezTo>
                  <a:cubicBezTo>
                    <a:pt x="411" y="111"/>
                    <a:pt x="395" y="127"/>
                    <a:pt x="376" y="127"/>
                  </a:cubicBezTo>
                  <a:close/>
                  <a:moveTo>
                    <a:pt x="310" y="366"/>
                  </a:moveTo>
                  <a:cubicBezTo>
                    <a:pt x="284" y="391"/>
                    <a:pt x="284" y="391"/>
                    <a:pt x="284" y="391"/>
                  </a:cubicBezTo>
                  <a:cubicBezTo>
                    <a:pt x="68" y="391"/>
                    <a:pt x="68" y="391"/>
                    <a:pt x="68" y="391"/>
                  </a:cubicBezTo>
                  <a:cubicBezTo>
                    <a:pt x="203" y="254"/>
                    <a:pt x="203" y="254"/>
                    <a:pt x="203" y="254"/>
                  </a:cubicBezTo>
                  <a:cubicBezTo>
                    <a:pt x="217" y="236"/>
                    <a:pt x="239" y="225"/>
                    <a:pt x="264" y="225"/>
                  </a:cubicBezTo>
                  <a:cubicBezTo>
                    <a:pt x="307" y="225"/>
                    <a:pt x="342" y="260"/>
                    <a:pt x="342" y="303"/>
                  </a:cubicBezTo>
                  <a:cubicBezTo>
                    <a:pt x="342" y="329"/>
                    <a:pt x="330" y="351"/>
                    <a:pt x="310" y="366"/>
                  </a:cubicBezTo>
                  <a:close/>
                  <a:moveTo>
                    <a:pt x="264" y="215"/>
                  </a:moveTo>
                  <a:cubicBezTo>
                    <a:pt x="243" y="215"/>
                    <a:pt x="223" y="222"/>
                    <a:pt x="208" y="235"/>
                  </a:cubicBezTo>
                  <a:cubicBezTo>
                    <a:pt x="203" y="239"/>
                    <a:pt x="158" y="286"/>
                    <a:pt x="158" y="2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8" y="87"/>
                    <a:pt x="34" y="88"/>
                    <a:pt x="39" y="88"/>
                  </a:cubicBezTo>
                  <a:cubicBezTo>
                    <a:pt x="66" y="88"/>
                    <a:pt x="88" y="66"/>
                    <a:pt x="88" y="39"/>
                  </a:cubicBezTo>
                  <a:cubicBezTo>
                    <a:pt x="88" y="36"/>
                    <a:pt x="88" y="33"/>
                    <a:pt x="87" y="30"/>
                  </a:cubicBezTo>
                  <a:cubicBezTo>
                    <a:pt x="288" y="218"/>
                    <a:pt x="288" y="218"/>
                    <a:pt x="288" y="218"/>
                  </a:cubicBezTo>
                  <a:cubicBezTo>
                    <a:pt x="280" y="216"/>
                    <a:pt x="272" y="215"/>
                    <a:pt x="264" y="215"/>
                  </a:cubicBezTo>
                  <a:close/>
                  <a:moveTo>
                    <a:pt x="332" y="93"/>
                  </a:moveTo>
                  <a:cubicBezTo>
                    <a:pt x="332" y="104"/>
                    <a:pt x="337" y="115"/>
                    <a:pt x="344" y="123"/>
                  </a:cubicBezTo>
                  <a:cubicBezTo>
                    <a:pt x="174" y="98"/>
                    <a:pt x="174" y="98"/>
                    <a:pt x="174" y="98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355" y="54"/>
                    <a:pt x="355" y="54"/>
                    <a:pt x="355" y="54"/>
                  </a:cubicBezTo>
                  <a:cubicBezTo>
                    <a:pt x="342" y="61"/>
                    <a:pt x="332" y="76"/>
                    <a:pt x="332" y="93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18" tIns="45709" rIns="91418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pic>
          <p:nvPicPr>
            <p:cNvPr id="11" name="Graphic 16" descr="Browser window">
              <a:extLst>
                <a:ext uri="{FF2B5EF4-FFF2-40B4-BE49-F238E27FC236}">
                  <a16:creationId xmlns:a16="http://schemas.microsoft.com/office/drawing/2014/main" id="{FCC6763A-A9C1-0D49-9C17-284E7054F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45840" y="1376176"/>
              <a:ext cx="705532" cy="794023"/>
            </a:xfrm>
            <a:prstGeom prst="rect">
              <a:avLst/>
            </a:prstGeom>
          </p:spPr>
        </p:pic>
        <p:pic>
          <p:nvPicPr>
            <p:cNvPr id="12" name="Graphic 20" descr="Browser window">
              <a:extLst>
                <a:ext uri="{FF2B5EF4-FFF2-40B4-BE49-F238E27FC236}">
                  <a16:creationId xmlns:a16="http://schemas.microsoft.com/office/drawing/2014/main" id="{1DDAD91C-FF8D-B847-A247-B67CE6C0A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36896" y="1376176"/>
              <a:ext cx="705532" cy="794023"/>
            </a:xfrm>
            <a:prstGeom prst="rect">
              <a:avLst/>
            </a:prstGeom>
          </p:spPr>
        </p:pic>
        <p:pic>
          <p:nvPicPr>
            <p:cNvPr id="13" name="Graphic 21" descr="Browser window">
              <a:extLst>
                <a:ext uri="{FF2B5EF4-FFF2-40B4-BE49-F238E27FC236}">
                  <a16:creationId xmlns:a16="http://schemas.microsoft.com/office/drawing/2014/main" id="{BF48234C-67C6-DE4B-8568-6452F52CC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236014" y="1343332"/>
              <a:ext cx="705532" cy="794023"/>
            </a:xfrm>
            <a:prstGeom prst="rect">
              <a:avLst/>
            </a:prstGeom>
          </p:spPr>
        </p:pic>
        <p:sp>
          <p:nvSpPr>
            <p:cNvPr id="14" name="Isosceles Triangle 140">
              <a:extLst>
                <a:ext uri="{FF2B5EF4-FFF2-40B4-BE49-F238E27FC236}">
                  <a16:creationId xmlns:a16="http://schemas.microsoft.com/office/drawing/2014/main" id="{A4EF4E1A-B649-DF48-8E75-54260D837A0F}"/>
                </a:ext>
              </a:extLst>
            </p:cNvPr>
            <p:cNvSpPr/>
            <p:nvPr/>
          </p:nvSpPr>
          <p:spPr bwMode="auto">
            <a:xfrm flipH="1">
              <a:off x="2469612" y="2115362"/>
              <a:ext cx="5542420" cy="951571"/>
            </a:xfrm>
            <a:prstGeom prst="triangle">
              <a:avLst>
                <a:gd name="adj" fmla="val 8883"/>
              </a:avLst>
            </a:prstGeom>
            <a:solidFill>
              <a:schemeClr val="accent5">
                <a:lumMod val="75000"/>
                <a:alpha val="49020"/>
              </a:schemeClr>
            </a:solidFill>
            <a:ln>
              <a:noFill/>
            </a:ln>
            <a:effectLst/>
          </p:spPr>
          <p:txBody>
            <a:bodyPr wrap="square" lIns="107974" tIns="53987" rIns="107974" bIns="53987" numCol="1" spcCol="96026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799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5" name="Textfeld 11">
              <a:extLst>
                <a:ext uri="{FF2B5EF4-FFF2-40B4-BE49-F238E27FC236}">
                  <a16:creationId xmlns:a16="http://schemas.microsoft.com/office/drawing/2014/main" id="{C0B63DF8-8DE0-904F-8F2C-910EFF81B85D}"/>
                </a:ext>
              </a:extLst>
            </p:cNvPr>
            <p:cNvSpPr txBox="1"/>
            <p:nvPr/>
          </p:nvSpPr>
          <p:spPr>
            <a:xfrm>
              <a:off x="2833942" y="1676669"/>
              <a:ext cx="497469" cy="4593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75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16" name="Textfeld 12">
              <a:extLst>
                <a:ext uri="{FF2B5EF4-FFF2-40B4-BE49-F238E27FC236}">
                  <a16:creationId xmlns:a16="http://schemas.microsoft.com/office/drawing/2014/main" id="{677B9DE9-24F5-2640-BB57-E9BCB7F7FB99}"/>
                </a:ext>
              </a:extLst>
            </p:cNvPr>
            <p:cNvSpPr txBox="1"/>
            <p:nvPr/>
          </p:nvSpPr>
          <p:spPr>
            <a:xfrm>
              <a:off x="5028067" y="1676669"/>
              <a:ext cx="552044" cy="4630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17" name="Textfeld 13">
              <a:extLst>
                <a:ext uri="{FF2B5EF4-FFF2-40B4-BE49-F238E27FC236}">
                  <a16:creationId xmlns:a16="http://schemas.microsoft.com/office/drawing/2014/main" id="{0E3C8D9A-8352-0E45-A049-9A29C84DDA22}"/>
                </a:ext>
              </a:extLst>
            </p:cNvPr>
            <p:cNvSpPr txBox="1"/>
            <p:nvPr/>
          </p:nvSpPr>
          <p:spPr>
            <a:xfrm>
              <a:off x="7422191" y="1666789"/>
              <a:ext cx="498350" cy="452278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  <a:p>
              <a:pPr>
                <a:lnSpc>
                  <a:spcPct val="110000"/>
                </a:lnSpc>
                <a:spcBef>
                  <a:spcPts val="0"/>
                </a:spcBef>
              </a:pPr>
              <a:endParaRPr lang="en-US" sz="1200" b="1" dirty="0">
                <a:solidFill>
                  <a:srgbClr val="879628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8" name="Textfeld 14">
              <a:extLst>
                <a:ext uri="{FF2B5EF4-FFF2-40B4-BE49-F238E27FC236}">
                  <a16:creationId xmlns:a16="http://schemas.microsoft.com/office/drawing/2014/main" id="{4EBA7673-3724-3E49-9455-3CE2A610259E}"/>
                </a:ext>
              </a:extLst>
            </p:cNvPr>
            <p:cNvSpPr txBox="1"/>
            <p:nvPr/>
          </p:nvSpPr>
          <p:spPr>
            <a:xfrm>
              <a:off x="6496767" y="1349052"/>
              <a:ext cx="0" cy="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endParaRPr lang="en-US" sz="12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19" name="Grafik 15" descr="Thermometer mit einfarbiger Füllung">
              <a:extLst>
                <a:ext uri="{FF2B5EF4-FFF2-40B4-BE49-F238E27FC236}">
                  <a16:creationId xmlns:a16="http://schemas.microsoft.com/office/drawing/2014/main" id="{6C51629F-BEE4-3A42-97CB-F0D7D76C1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467617" y="3745582"/>
              <a:ext cx="914400" cy="914400"/>
            </a:xfrm>
            <a:prstGeom prst="rect">
              <a:avLst/>
            </a:prstGeom>
          </p:spPr>
        </p:pic>
        <p:pic>
          <p:nvPicPr>
            <p:cNvPr id="20" name="Grafik 16" descr="Drahtlosrouter mit einfarbiger Füllung">
              <a:extLst>
                <a:ext uri="{FF2B5EF4-FFF2-40B4-BE49-F238E27FC236}">
                  <a16:creationId xmlns:a16="http://schemas.microsoft.com/office/drawing/2014/main" id="{CB03755B-235C-2F46-863F-D48179E27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92043" y="3817590"/>
              <a:ext cx="914400" cy="914400"/>
            </a:xfrm>
            <a:prstGeom prst="rect">
              <a:avLst/>
            </a:prstGeom>
          </p:spPr>
        </p:pic>
        <p:sp>
          <p:nvSpPr>
            <p:cNvPr id="21" name="Textfeld 17">
              <a:extLst>
                <a:ext uri="{FF2B5EF4-FFF2-40B4-BE49-F238E27FC236}">
                  <a16:creationId xmlns:a16="http://schemas.microsoft.com/office/drawing/2014/main" id="{4DCFF913-6A00-884E-92C9-E7E3A22CFA19}"/>
                </a:ext>
              </a:extLst>
            </p:cNvPr>
            <p:cNvSpPr txBox="1"/>
            <p:nvPr/>
          </p:nvSpPr>
          <p:spPr>
            <a:xfrm>
              <a:off x="2469761" y="325857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HTTP</a:t>
              </a:r>
            </a:p>
          </p:txBody>
        </p:sp>
        <p:sp>
          <p:nvSpPr>
            <p:cNvPr id="22" name="Textfeld 18">
              <a:extLst>
                <a:ext uri="{FF2B5EF4-FFF2-40B4-BE49-F238E27FC236}">
                  <a16:creationId xmlns:a16="http://schemas.microsoft.com/office/drawing/2014/main" id="{FDAE87B4-4A69-8B48-8565-7F8C3D50E5FC}"/>
                </a:ext>
              </a:extLst>
            </p:cNvPr>
            <p:cNvSpPr txBox="1"/>
            <p:nvPr/>
          </p:nvSpPr>
          <p:spPr>
            <a:xfrm>
              <a:off x="3024096" y="310807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MQTT</a:t>
              </a:r>
            </a:p>
          </p:txBody>
        </p:sp>
        <p:sp>
          <p:nvSpPr>
            <p:cNvPr id="23" name="Textfeld 19">
              <a:extLst>
                <a:ext uri="{FF2B5EF4-FFF2-40B4-BE49-F238E27FC236}">
                  <a16:creationId xmlns:a16="http://schemas.microsoft.com/office/drawing/2014/main" id="{DA69FE69-22BB-B54A-B9C1-F89B82564EFE}"/>
                </a:ext>
              </a:extLst>
            </p:cNvPr>
            <p:cNvSpPr txBox="1"/>
            <p:nvPr/>
          </p:nvSpPr>
          <p:spPr>
            <a:xfrm>
              <a:off x="3488592" y="3398139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Modbus</a:t>
              </a:r>
            </a:p>
          </p:txBody>
        </p:sp>
        <p:sp>
          <p:nvSpPr>
            <p:cNvPr id="24" name="Textfeld 20">
              <a:extLst>
                <a:ext uri="{FF2B5EF4-FFF2-40B4-BE49-F238E27FC236}">
                  <a16:creationId xmlns:a16="http://schemas.microsoft.com/office/drawing/2014/main" id="{4FDBCDB0-1BFE-FD4E-BA85-4972333D44EE}"/>
                </a:ext>
              </a:extLst>
            </p:cNvPr>
            <p:cNvSpPr txBox="1"/>
            <p:nvPr/>
          </p:nvSpPr>
          <p:spPr>
            <a:xfrm>
              <a:off x="5227598" y="3176819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WS</a:t>
              </a:r>
            </a:p>
          </p:txBody>
        </p:sp>
        <p:sp>
          <p:nvSpPr>
            <p:cNvPr id="25" name="Textfeld 21">
              <a:extLst>
                <a:ext uri="{FF2B5EF4-FFF2-40B4-BE49-F238E27FC236}">
                  <a16:creationId xmlns:a16="http://schemas.microsoft.com/office/drawing/2014/main" id="{0FEEAD6E-C39D-A244-BE5E-E197CAD6425A}"/>
                </a:ext>
              </a:extLst>
            </p:cNvPr>
            <p:cNvSpPr txBox="1"/>
            <p:nvPr/>
          </p:nvSpPr>
          <p:spPr>
            <a:xfrm>
              <a:off x="7385802" y="345663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AMQP</a:t>
              </a:r>
            </a:p>
          </p:txBody>
        </p:sp>
        <p:sp>
          <p:nvSpPr>
            <p:cNvPr id="26" name="Textfeld 22">
              <a:extLst>
                <a:ext uri="{FF2B5EF4-FFF2-40B4-BE49-F238E27FC236}">
                  <a16:creationId xmlns:a16="http://schemas.microsoft.com/office/drawing/2014/main" id="{11FEDA96-CFC9-CA40-B010-406909D2BDD3}"/>
                </a:ext>
              </a:extLst>
            </p:cNvPr>
            <p:cNvSpPr txBox="1"/>
            <p:nvPr/>
          </p:nvSpPr>
          <p:spPr>
            <a:xfrm>
              <a:off x="5994878" y="3425945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OPC-UA</a:t>
              </a:r>
            </a:p>
          </p:txBody>
        </p:sp>
        <p:sp>
          <p:nvSpPr>
            <p:cNvPr id="27" name="Textfeld 23">
              <a:extLst>
                <a:ext uri="{FF2B5EF4-FFF2-40B4-BE49-F238E27FC236}">
                  <a16:creationId xmlns:a16="http://schemas.microsoft.com/office/drawing/2014/main" id="{F532D2ED-5CE6-9947-93CC-26E58086FAF6}"/>
                </a:ext>
              </a:extLst>
            </p:cNvPr>
            <p:cNvSpPr txBox="1"/>
            <p:nvPr/>
          </p:nvSpPr>
          <p:spPr>
            <a:xfrm>
              <a:off x="4286063" y="3104607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KNX</a:t>
              </a:r>
            </a:p>
          </p:txBody>
        </p:sp>
        <p:sp>
          <p:nvSpPr>
            <p:cNvPr id="28" name="Textfeld 24">
              <a:extLst>
                <a:ext uri="{FF2B5EF4-FFF2-40B4-BE49-F238E27FC236}">
                  <a16:creationId xmlns:a16="http://schemas.microsoft.com/office/drawing/2014/main" id="{EEA223CD-1ABC-AE41-94D6-95AB104AA831}"/>
                </a:ext>
              </a:extLst>
            </p:cNvPr>
            <p:cNvSpPr txBox="1"/>
            <p:nvPr/>
          </p:nvSpPr>
          <p:spPr>
            <a:xfrm>
              <a:off x="5027744" y="345333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BACnet</a:t>
              </a:r>
            </a:p>
          </p:txBody>
        </p:sp>
        <p:sp>
          <p:nvSpPr>
            <p:cNvPr id="29" name="Textfeld 25">
              <a:extLst>
                <a:ext uri="{FF2B5EF4-FFF2-40B4-BE49-F238E27FC236}">
                  <a16:creationId xmlns:a16="http://schemas.microsoft.com/office/drawing/2014/main" id="{8056C538-3A13-6D43-9862-867DACC459E6}"/>
                </a:ext>
              </a:extLst>
            </p:cNvPr>
            <p:cNvSpPr txBox="1"/>
            <p:nvPr/>
          </p:nvSpPr>
          <p:spPr>
            <a:xfrm>
              <a:off x="6147095" y="314611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ECHONET</a:t>
              </a:r>
              <a:endParaRPr lang="en-US" sz="1200" dirty="0">
                <a:solidFill>
                  <a:schemeClr val="accent5">
                    <a:lumMod val="75000"/>
                  </a:schemeClr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30" name="Textfeld 26">
              <a:extLst>
                <a:ext uri="{FF2B5EF4-FFF2-40B4-BE49-F238E27FC236}">
                  <a16:creationId xmlns:a16="http://schemas.microsoft.com/office/drawing/2014/main" id="{6979192D-40C5-7B4B-BC06-2A3AC550B371}"/>
                </a:ext>
              </a:extLst>
            </p:cNvPr>
            <p:cNvSpPr txBox="1"/>
            <p:nvPr/>
          </p:nvSpPr>
          <p:spPr>
            <a:xfrm>
              <a:off x="2918165" y="334027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JSON</a:t>
              </a:r>
            </a:p>
          </p:txBody>
        </p:sp>
        <p:sp>
          <p:nvSpPr>
            <p:cNvPr id="31" name="Textfeld 27">
              <a:extLst>
                <a:ext uri="{FF2B5EF4-FFF2-40B4-BE49-F238E27FC236}">
                  <a16:creationId xmlns:a16="http://schemas.microsoft.com/office/drawing/2014/main" id="{B34FE049-55F2-E54C-9B3D-BA2E7CDFABFE}"/>
                </a:ext>
              </a:extLst>
            </p:cNvPr>
            <p:cNvSpPr txBox="1"/>
            <p:nvPr/>
          </p:nvSpPr>
          <p:spPr>
            <a:xfrm>
              <a:off x="5653001" y="326092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XML</a:t>
              </a:r>
            </a:p>
          </p:txBody>
        </p:sp>
        <p:sp>
          <p:nvSpPr>
            <p:cNvPr id="32" name="Textfeld 28">
              <a:extLst>
                <a:ext uri="{FF2B5EF4-FFF2-40B4-BE49-F238E27FC236}">
                  <a16:creationId xmlns:a16="http://schemas.microsoft.com/office/drawing/2014/main" id="{3E1F0715-2773-3D44-B730-33E0587F5DE1}"/>
                </a:ext>
              </a:extLst>
            </p:cNvPr>
            <p:cNvSpPr txBox="1"/>
            <p:nvPr/>
          </p:nvSpPr>
          <p:spPr>
            <a:xfrm>
              <a:off x="7682531" y="317000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EXI</a:t>
              </a:r>
            </a:p>
          </p:txBody>
        </p:sp>
        <p:sp>
          <p:nvSpPr>
            <p:cNvPr id="33" name="Textfeld 29">
              <a:extLst>
                <a:ext uri="{FF2B5EF4-FFF2-40B4-BE49-F238E27FC236}">
                  <a16:creationId xmlns:a16="http://schemas.microsoft.com/office/drawing/2014/main" id="{3930843C-78C5-2C41-8357-BCB3C0F304B9}"/>
                </a:ext>
              </a:extLst>
            </p:cNvPr>
            <p:cNvSpPr txBox="1"/>
            <p:nvPr/>
          </p:nvSpPr>
          <p:spPr>
            <a:xfrm>
              <a:off x="4518726" y="330717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CBOR</a:t>
              </a:r>
            </a:p>
          </p:txBody>
        </p:sp>
        <p:sp>
          <p:nvSpPr>
            <p:cNvPr id="34" name="Textfeld 30">
              <a:extLst>
                <a:ext uri="{FF2B5EF4-FFF2-40B4-BE49-F238E27FC236}">
                  <a16:creationId xmlns:a16="http://schemas.microsoft.com/office/drawing/2014/main" id="{957FBC25-77EB-D94A-B3D3-F75562F526AF}"/>
                </a:ext>
              </a:extLst>
            </p:cNvPr>
            <p:cNvSpPr txBox="1"/>
            <p:nvPr/>
          </p:nvSpPr>
          <p:spPr>
            <a:xfrm>
              <a:off x="3579059" y="3199161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OAUTH2</a:t>
              </a:r>
            </a:p>
          </p:txBody>
        </p:sp>
        <p:sp>
          <p:nvSpPr>
            <p:cNvPr id="35" name="Textfeld 31">
              <a:extLst>
                <a:ext uri="{FF2B5EF4-FFF2-40B4-BE49-F238E27FC236}">
                  <a16:creationId xmlns:a16="http://schemas.microsoft.com/office/drawing/2014/main" id="{BDA9C6BB-E0BE-6448-BAEA-AE1913499A45}"/>
                </a:ext>
              </a:extLst>
            </p:cNvPr>
            <p:cNvSpPr txBox="1"/>
            <p:nvPr/>
          </p:nvSpPr>
          <p:spPr>
            <a:xfrm>
              <a:off x="6723771" y="336676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API Key</a:t>
              </a:r>
            </a:p>
          </p:txBody>
        </p:sp>
        <p:sp>
          <p:nvSpPr>
            <p:cNvPr id="36" name="Textfeld 32">
              <a:extLst>
                <a:ext uri="{FF2B5EF4-FFF2-40B4-BE49-F238E27FC236}">
                  <a16:creationId xmlns:a16="http://schemas.microsoft.com/office/drawing/2014/main" id="{2F5B7F1E-67E3-1043-AA23-882CE46D5112}"/>
                </a:ext>
              </a:extLst>
            </p:cNvPr>
            <p:cNvSpPr txBox="1"/>
            <p:nvPr/>
          </p:nvSpPr>
          <p:spPr>
            <a:xfrm>
              <a:off x="7102174" y="317262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Bearer</a:t>
              </a:r>
            </a:p>
          </p:txBody>
        </p:sp>
        <p:sp>
          <p:nvSpPr>
            <p:cNvPr id="37" name="Textfeld 33">
              <a:extLst>
                <a:ext uri="{FF2B5EF4-FFF2-40B4-BE49-F238E27FC236}">
                  <a16:creationId xmlns:a16="http://schemas.microsoft.com/office/drawing/2014/main" id="{903E8405-11C2-7042-AEF8-A79660303DA7}"/>
                </a:ext>
              </a:extLst>
            </p:cNvPr>
            <p:cNvSpPr txBox="1"/>
            <p:nvPr/>
          </p:nvSpPr>
          <p:spPr>
            <a:xfrm>
              <a:off x="4863091" y="3112578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TLV</a:t>
              </a:r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B45E865B-370E-5F42-AD74-51956B424AD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181550" y="4038465"/>
              <a:ext cx="750201" cy="558611"/>
            </a:xfrm>
            <a:custGeom>
              <a:avLst/>
              <a:gdLst>
                <a:gd name="T0" fmla="*/ 2552 w 4063"/>
                <a:gd name="T1" fmla="*/ 0 h 3024"/>
                <a:gd name="T2" fmla="*/ 1796 w 4063"/>
                <a:gd name="T3" fmla="*/ 0 h 3024"/>
                <a:gd name="T4" fmla="*/ 1796 w 4063"/>
                <a:gd name="T5" fmla="*/ 473 h 3024"/>
                <a:gd name="T6" fmla="*/ 567 w 4063"/>
                <a:gd name="T7" fmla="*/ 473 h 3024"/>
                <a:gd name="T8" fmla="*/ 567 w 4063"/>
                <a:gd name="T9" fmla="*/ 1229 h 3024"/>
                <a:gd name="T10" fmla="*/ 0 w 4063"/>
                <a:gd name="T11" fmla="*/ 1229 h 3024"/>
                <a:gd name="T12" fmla="*/ 0 w 4063"/>
                <a:gd name="T13" fmla="*/ 1796 h 3024"/>
                <a:gd name="T14" fmla="*/ 567 w 4063"/>
                <a:gd name="T15" fmla="*/ 1796 h 3024"/>
                <a:gd name="T16" fmla="*/ 567 w 4063"/>
                <a:gd name="T17" fmla="*/ 2551 h 3024"/>
                <a:gd name="T18" fmla="*/ 1607 w 4063"/>
                <a:gd name="T19" fmla="*/ 2551 h 3024"/>
                <a:gd name="T20" fmla="*/ 1607 w 4063"/>
                <a:gd name="T21" fmla="*/ 2740 h 3024"/>
                <a:gd name="T22" fmla="*/ 1229 w 4063"/>
                <a:gd name="T23" fmla="*/ 2740 h 3024"/>
                <a:gd name="T24" fmla="*/ 1229 w 4063"/>
                <a:gd name="T25" fmla="*/ 3024 h 3024"/>
                <a:gd name="T26" fmla="*/ 3118 w 4063"/>
                <a:gd name="T27" fmla="*/ 3024 h 3024"/>
                <a:gd name="T28" fmla="*/ 3118 w 4063"/>
                <a:gd name="T29" fmla="*/ 2740 h 3024"/>
                <a:gd name="T30" fmla="*/ 2741 w 4063"/>
                <a:gd name="T31" fmla="*/ 2740 h 3024"/>
                <a:gd name="T32" fmla="*/ 2741 w 4063"/>
                <a:gd name="T33" fmla="*/ 2551 h 3024"/>
                <a:gd name="T34" fmla="*/ 3213 w 4063"/>
                <a:gd name="T35" fmla="*/ 2551 h 3024"/>
                <a:gd name="T36" fmla="*/ 3213 w 4063"/>
                <a:gd name="T37" fmla="*/ 473 h 3024"/>
                <a:gd name="T38" fmla="*/ 2552 w 4063"/>
                <a:gd name="T39" fmla="*/ 473 h 3024"/>
                <a:gd name="T40" fmla="*/ 2552 w 4063"/>
                <a:gd name="T41" fmla="*/ 0 h 3024"/>
                <a:gd name="T42" fmla="*/ 2742 w 4063"/>
                <a:gd name="T43" fmla="*/ 2079 h 3024"/>
                <a:gd name="T44" fmla="*/ 851 w 4063"/>
                <a:gd name="T45" fmla="*/ 2079 h 3024"/>
                <a:gd name="T46" fmla="*/ 851 w 4063"/>
                <a:gd name="T47" fmla="*/ 1796 h 3024"/>
                <a:gd name="T48" fmla="*/ 2742 w 4063"/>
                <a:gd name="T49" fmla="*/ 1796 h 3024"/>
                <a:gd name="T50" fmla="*/ 2742 w 4063"/>
                <a:gd name="T51" fmla="*/ 2079 h 3024"/>
                <a:gd name="T52" fmla="*/ 2742 w 4063"/>
                <a:gd name="T53" fmla="*/ 1607 h 3024"/>
                <a:gd name="T54" fmla="*/ 851 w 4063"/>
                <a:gd name="T55" fmla="*/ 1607 h 3024"/>
                <a:gd name="T56" fmla="*/ 851 w 4063"/>
                <a:gd name="T57" fmla="*/ 1323 h 3024"/>
                <a:gd name="T58" fmla="*/ 2742 w 4063"/>
                <a:gd name="T59" fmla="*/ 1323 h 3024"/>
                <a:gd name="T60" fmla="*/ 2742 w 4063"/>
                <a:gd name="T61" fmla="*/ 1607 h 3024"/>
                <a:gd name="T62" fmla="*/ 2742 w 4063"/>
                <a:gd name="T63" fmla="*/ 851 h 3024"/>
                <a:gd name="T64" fmla="*/ 2742 w 4063"/>
                <a:gd name="T65" fmla="*/ 1134 h 3024"/>
                <a:gd name="T66" fmla="*/ 851 w 4063"/>
                <a:gd name="T67" fmla="*/ 1134 h 3024"/>
                <a:gd name="T68" fmla="*/ 851 w 4063"/>
                <a:gd name="T69" fmla="*/ 851 h 3024"/>
                <a:gd name="T70" fmla="*/ 2742 w 4063"/>
                <a:gd name="T71" fmla="*/ 851 h 3024"/>
                <a:gd name="T72" fmla="*/ 4063 w 4063"/>
                <a:gd name="T73" fmla="*/ 851 h 3024"/>
                <a:gd name="T74" fmla="*/ 4063 w 4063"/>
                <a:gd name="T75" fmla="*/ 2173 h 3024"/>
                <a:gd name="T76" fmla="*/ 3685 w 4063"/>
                <a:gd name="T77" fmla="*/ 2551 h 3024"/>
                <a:gd name="T78" fmla="*/ 3402 w 4063"/>
                <a:gd name="T79" fmla="*/ 2551 h 3024"/>
                <a:gd name="T80" fmla="*/ 3402 w 4063"/>
                <a:gd name="T81" fmla="*/ 473 h 3024"/>
                <a:gd name="T82" fmla="*/ 3685 w 4063"/>
                <a:gd name="T83" fmla="*/ 473 h 3024"/>
                <a:gd name="T84" fmla="*/ 4063 w 4063"/>
                <a:gd name="T85" fmla="*/ 851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63" h="3024">
                  <a:moveTo>
                    <a:pt x="2552" y="0"/>
                  </a:moveTo>
                  <a:lnTo>
                    <a:pt x="1796" y="0"/>
                  </a:lnTo>
                  <a:lnTo>
                    <a:pt x="1796" y="473"/>
                  </a:lnTo>
                  <a:lnTo>
                    <a:pt x="567" y="473"/>
                  </a:lnTo>
                  <a:lnTo>
                    <a:pt x="567" y="1229"/>
                  </a:lnTo>
                  <a:lnTo>
                    <a:pt x="0" y="1229"/>
                  </a:lnTo>
                  <a:lnTo>
                    <a:pt x="0" y="1796"/>
                  </a:lnTo>
                  <a:lnTo>
                    <a:pt x="567" y="1796"/>
                  </a:lnTo>
                  <a:lnTo>
                    <a:pt x="567" y="2551"/>
                  </a:lnTo>
                  <a:lnTo>
                    <a:pt x="1607" y="2551"/>
                  </a:lnTo>
                  <a:lnTo>
                    <a:pt x="1607" y="2740"/>
                  </a:lnTo>
                  <a:lnTo>
                    <a:pt x="1229" y="2740"/>
                  </a:lnTo>
                  <a:lnTo>
                    <a:pt x="1229" y="3024"/>
                  </a:lnTo>
                  <a:lnTo>
                    <a:pt x="3118" y="3024"/>
                  </a:lnTo>
                  <a:lnTo>
                    <a:pt x="3118" y="2740"/>
                  </a:lnTo>
                  <a:lnTo>
                    <a:pt x="2741" y="2740"/>
                  </a:lnTo>
                  <a:lnTo>
                    <a:pt x="2741" y="2551"/>
                  </a:lnTo>
                  <a:lnTo>
                    <a:pt x="3213" y="2551"/>
                  </a:lnTo>
                  <a:lnTo>
                    <a:pt x="3213" y="473"/>
                  </a:lnTo>
                  <a:lnTo>
                    <a:pt x="2552" y="473"/>
                  </a:lnTo>
                  <a:lnTo>
                    <a:pt x="2552" y="0"/>
                  </a:lnTo>
                  <a:close/>
                  <a:moveTo>
                    <a:pt x="2742" y="2079"/>
                  </a:moveTo>
                  <a:lnTo>
                    <a:pt x="851" y="2079"/>
                  </a:lnTo>
                  <a:lnTo>
                    <a:pt x="851" y="1796"/>
                  </a:lnTo>
                  <a:lnTo>
                    <a:pt x="2742" y="1796"/>
                  </a:lnTo>
                  <a:lnTo>
                    <a:pt x="2742" y="2079"/>
                  </a:lnTo>
                  <a:close/>
                  <a:moveTo>
                    <a:pt x="2742" y="1607"/>
                  </a:moveTo>
                  <a:lnTo>
                    <a:pt x="851" y="1607"/>
                  </a:lnTo>
                  <a:lnTo>
                    <a:pt x="851" y="1323"/>
                  </a:lnTo>
                  <a:lnTo>
                    <a:pt x="2742" y="1323"/>
                  </a:lnTo>
                  <a:lnTo>
                    <a:pt x="2742" y="1607"/>
                  </a:lnTo>
                  <a:close/>
                  <a:moveTo>
                    <a:pt x="2742" y="851"/>
                  </a:moveTo>
                  <a:lnTo>
                    <a:pt x="2742" y="1134"/>
                  </a:lnTo>
                  <a:lnTo>
                    <a:pt x="851" y="1134"/>
                  </a:lnTo>
                  <a:lnTo>
                    <a:pt x="851" y="851"/>
                  </a:lnTo>
                  <a:lnTo>
                    <a:pt x="2742" y="851"/>
                  </a:lnTo>
                  <a:close/>
                  <a:moveTo>
                    <a:pt x="4063" y="851"/>
                  </a:moveTo>
                  <a:lnTo>
                    <a:pt x="4063" y="2173"/>
                  </a:lnTo>
                  <a:cubicBezTo>
                    <a:pt x="4063" y="2382"/>
                    <a:pt x="3894" y="2551"/>
                    <a:pt x="3685" y="2551"/>
                  </a:cubicBezTo>
                  <a:lnTo>
                    <a:pt x="3402" y="2551"/>
                  </a:lnTo>
                  <a:lnTo>
                    <a:pt x="3402" y="473"/>
                  </a:lnTo>
                  <a:lnTo>
                    <a:pt x="3685" y="473"/>
                  </a:lnTo>
                  <a:cubicBezTo>
                    <a:pt x="3894" y="473"/>
                    <a:pt x="4063" y="642"/>
                    <a:pt x="4063" y="851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68508" tIns="34254" rIns="68508" bIns="34254" numCol="1" anchor="t" anchorCtr="0" compatLnSpc="1">
              <a:prstTxWarp prst="textNoShape">
                <a:avLst/>
              </a:prstTxWarp>
            </a:bodyPr>
            <a:lstStyle/>
            <a:p>
              <a:pPr defTabSz="685051">
                <a:defRPr/>
              </a:pPr>
              <a:endParaRPr lang="en-US" sz="1349" kern="0">
                <a:solidFill>
                  <a:srgbClr val="ADBECB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F68A855-9B3C-8C46-816E-8EB159DA41E5}"/>
              </a:ext>
            </a:extLst>
          </p:cNvPr>
          <p:cNvGrpSpPr/>
          <p:nvPr/>
        </p:nvGrpSpPr>
        <p:grpSpPr>
          <a:xfrm>
            <a:off x="6415335" y="3097964"/>
            <a:ext cx="5551198" cy="3054459"/>
            <a:chOff x="2365990" y="1576418"/>
            <a:chExt cx="5799671" cy="3250924"/>
          </a:xfrm>
        </p:grpSpPr>
        <p:sp>
          <p:nvSpPr>
            <p:cNvPr id="40" name="Rectangle 14">
              <a:extLst>
                <a:ext uri="{FF2B5EF4-FFF2-40B4-BE49-F238E27FC236}">
                  <a16:creationId xmlns:a16="http://schemas.microsoft.com/office/drawing/2014/main" id="{37F8F63E-88F4-964C-815D-4C47B168BCBF}"/>
                </a:ext>
              </a:extLst>
            </p:cNvPr>
            <p:cNvSpPr/>
            <p:nvPr/>
          </p:nvSpPr>
          <p:spPr bwMode="auto">
            <a:xfrm>
              <a:off x="2422418" y="2250233"/>
              <a:ext cx="5460078" cy="962455"/>
            </a:xfrm>
            <a:custGeom>
              <a:avLst/>
              <a:gdLst>
                <a:gd name="connsiteX0" fmla="*/ 0 w 6966370"/>
                <a:gd name="connsiteY0" fmla="*/ 0 h 1936147"/>
                <a:gd name="connsiteX1" fmla="*/ 6966370 w 6966370"/>
                <a:gd name="connsiteY1" fmla="*/ 0 h 1936147"/>
                <a:gd name="connsiteX2" fmla="*/ 6966370 w 6966370"/>
                <a:gd name="connsiteY2" fmla="*/ 1936147 h 1936147"/>
                <a:gd name="connsiteX3" fmla="*/ 0 w 6966370"/>
                <a:gd name="connsiteY3" fmla="*/ 1936147 h 1936147"/>
                <a:gd name="connsiteX4" fmla="*/ 0 w 6966370"/>
                <a:gd name="connsiteY4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6966381 w 6966381"/>
                <a:gd name="connsiteY2" fmla="*/ 1936147 h 1936147"/>
                <a:gd name="connsiteX3" fmla="*/ 11 w 6966381"/>
                <a:gd name="connsiteY3" fmla="*/ 1936147 h 1936147"/>
                <a:gd name="connsiteX4" fmla="*/ 2138899 w 6966381"/>
                <a:gd name="connsiteY4" fmla="*/ 956292 h 1936147"/>
                <a:gd name="connsiteX5" fmla="*/ 11 w 6966381"/>
                <a:gd name="connsiteY5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6966381 w 6966381"/>
                <a:gd name="connsiteY2" fmla="*/ 1936147 h 1936147"/>
                <a:gd name="connsiteX3" fmla="*/ 11 w 6966381"/>
                <a:gd name="connsiteY3" fmla="*/ 1936147 h 1936147"/>
                <a:gd name="connsiteX4" fmla="*/ 2138899 w 6966381"/>
                <a:gd name="connsiteY4" fmla="*/ 956292 h 1936147"/>
                <a:gd name="connsiteX5" fmla="*/ 11 w 6966381"/>
                <a:gd name="connsiteY5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744940 w 6966381"/>
                <a:gd name="connsiteY2" fmla="*/ 104011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138899 w 6966381"/>
                <a:gd name="connsiteY5" fmla="*/ 956292 h 1936147"/>
                <a:gd name="connsiteX6" fmla="*/ 11 w 6966381"/>
                <a:gd name="connsiteY6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744940 w 6966381"/>
                <a:gd name="connsiteY2" fmla="*/ 104011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138899 w 6966381"/>
                <a:gd name="connsiteY5" fmla="*/ 956292 h 1936147"/>
                <a:gd name="connsiteX6" fmla="*/ 11 w 6966381"/>
                <a:gd name="connsiteY6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744940 w 6966381"/>
                <a:gd name="connsiteY2" fmla="*/ 104011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550379 w 6966381"/>
                <a:gd name="connsiteY5" fmla="*/ 720072 h 1936147"/>
                <a:gd name="connsiteX6" fmla="*/ 11 w 6966381"/>
                <a:gd name="connsiteY6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036280 w 6966381"/>
                <a:gd name="connsiteY2" fmla="*/ 72769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550379 w 6966381"/>
                <a:gd name="connsiteY5" fmla="*/ 720072 h 1936147"/>
                <a:gd name="connsiteX6" fmla="*/ 11 w 6966381"/>
                <a:gd name="connsiteY6" fmla="*/ 0 h 193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381" h="1936147">
                  <a:moveTo>
                    <a:pt x="11" y="0"/>
                  </a:moveTo>
                  <a:lnTo>
                    <a:pt x="6966381" y="0"/>
                  </a:lnTo>
                  <a:cubicBezTo>
                    <a:pt x="6965041" y="328924"/>
                    <a:pt x="4034940" y="223274"/>
                    <a:pt x="4036280" y="727692"/>
                  </a:cubicBezTo>
                  <a:cubicBezTo>
                    <a:pt x="4037620" y="1232110"/>
                    <a:pt x="6225901" y="1637469"/>
                    <a:pt x="6966381" y="1936147"/>
                  </a:cubicBezTo>
                  <a:lnTo>
                    <a:pt x="11" y="1936147"/>
                  </a:lnTo>
                  <a:cubicBezTo>
                    <a:pt x="-5846" y="1609529"/>
                    <a:pt x="2562302" y="1198856"/>
                    <a:pt x="2550379" y="720072"/>
                  </a:cubicBezTo>
                  <a:cubicBezTo>
                    <a:pt x="2538456" y="241288"/>
                    <a:pt x="712974" y="318764"/>
                    <a:pt x="11" y="0"/>
                  </a:cubicBezTo>
                  <a:close/>
                </a:path>
              </a:pathLst>
            </a:custGeom>
            <a:solidFill>
              <a:schemeClr val="accent5">
                <a:lumMod val="75000"/>
                <a:alpha val="30980"/>
              </a:schemeClr>
            </a:soli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41" name="Graphic 16" descr="Browser window">
              <a:extLst>
                <a:ext uri="{FF2B5EF4-FFF2-40B4-BE49-F238E27FC236}">
                  <a16:creationId xmlns:a16="http://schemas.microsoft.com/office/drawing/2014/main" id="{51AF35F5-40FC-FD4B-B834-166539E2C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65990" y="1576418"/>
              <a:ext cx="702284" cy="657431"/>
            </a:xfrm>
            <a:prstGeom prst="rect">
              <a:avLst/>
            </a:prstGeom>
          </p:spPr>
        </p:pic>
        <p:pic>
          <p:nvPicPr>
            <p:cNvPr id="42" name="Graphic 20" descr="Browser window">
              <a:extLst>
                <a:ext uri="{FF2B5EF4-FFF2-40B4-BE49-F238E27FC236}">
                  <a16:creationId xmlns:a16="http://schemas.microsoft.com/office/drawing/2014/main" id="{DC443AFE-7ED4-F34C-A15F-E3ECF34C9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01323" y="1576418"/>
              <a:ext cx="702284" cy="657431"/>
            </a:xfrm>
            <a:prstGeom prst="rect">
              <a:avLst/>
            </a:prstGeom>
          </p:spPr>
        </p:pic>
        <p:pic>
          <p:nvPicPr>
            <p:cNvPr id="43" name="Graphic 21" descr="Browser window">
              <a:extLst>
                <a:ext uri="{FF2B5EF4-FFF2-40B4-BE49-F238E27FC236}">
                  <a16:creationId xmlns:a16="http://schemas.microsoft.com/office/drawing/2014/main" id="{4454C5C8-4968-F241-AC59-9E2FFC052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236652" y="1580715"/>
              <a:ext cx="702284" cy="657431"/>
            </a:xfrm>
            <a:prstGeom prst="rect">
              <a:avLst/>
            </a:prstGeom>
          </p:spPr>
        </p:pic>
        <p:sp>
          <p:nvSpPr>
            <p:cNvPr id="44" name="Textfeld 7">
              <a:extLst>
                <a:ext uri="{FF2B5EF4-FFF2-40B4-BE49-F238E27FC236}">
                  <a16:creationId xmlns:a16="http://schemas.microsoft.com/office/drawing/2014/main" id="{B3840F94-6214-C346-8166-3F67C075797E}"/>
                </a:ext>
              </a:extLst>
            </p:cNvPr>
            <p:cNvSpPr txBox="1"/>
            <p:nvPr/>
          </p:nvSpPr>
          <p:spPr>
            <a:xfrm>
              <a:off x="2544398" y="1855267"/>
              <a:ext cx="716685" cy="6709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45" name="Textfeld 8">
              <a:extLst>
                <a:ext uri="{FF2B5EF4-FFF2-40B4-BE49-F238E27FC236}">
                  <a16:creationId xmlns:a16="http://schemas.microsoft.com/office/drawing/2014/main" id="{0F617C7B-7A7B-2446-9FC2-4B0E02888BEB}"/>
                </a:ext>
              </a:extLst>
            </p:cNvPr>
            <p:cNvSpPr txBox="1"/>
            <p:nvPr/>
          </p:nvSpPr>
          <p:spPr>
            <a:xfrm>
              <a:off x="4987406" y="1855267"/>
              <a:ext cx="716685" cy="6709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46" name="Textfeld 9">
              <a:extLst>
                <a:ext uri="{FF2B5EF4-FFF2-40B4-BE49-F238E27FC236}">
                  <a16:creationId xmlns:a16="http://schemas.microsoft.com/office/drawing/2014/main" id="{269E00CA-184A-3E4B-B0E5-9DFE2CA4541B}"/>
                </a:ext>
              </a:extLst>
            </p:cNvPr>
            <p:cNvSpPr txBox="1"/>
            <p:nvPr/>
          </p:nvSpPr>
          <p:spPr>
            <a:xfrm>
              <a:off x="7430414" y="1855267"/>
              <a:ext cx="716685" cy="6709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47" name="Textfeld 10">
              <a:extLst>
                <a:ext uri="{FF2B5EF4-FFF2-40B4-BE49-F238E27FC236}">
                  <a16:creationId xmlns:a16="http://schemas.microsoft.com/office/drawing/2014/main" id="{785996F8-64AC-A94D-B185-1164F7667199}"/>
                </a:ext>
              </a:extLst>
            </p:cNvPr>
            <p:cNvSpPr txBox="1"/>
            <p:nvPr/>
          </p:nvSpPr>
          <p:spPr>
            <a:xfrm>
              <a:off x="4091451" y="2444441"/>
              <a:ext cx="1964867" cy="213016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{ properties, </a:t>
              </a:r>
              <a:b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</a:br>
              <a:r>
                <a:rPr lang="en-US" sz="1200" b="1" dirty="0">
                  <a:solidFill>
                    <a:schemeClr val="accent2"/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actions</a:t>
              </a: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, </a:t>
              </a:r>
              <a:b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</a:br>
              <a:r>
                <a:rPr lang="en-US" sz="1200" b="1" dirty="0">
                  <a:solidFill>
                    <a:srgbClr val="00B050"/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events</a:t>
              </a: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}</a:t>
              </a:r>
            </a:p>
          </p:txBody>
        </p:sp>
        <p:sp>
          <p:nvSpPr>
            <p:cNvPr id="48" name="Textfeld 11">
              <a:extLst>
                <a:ext uri="{FF2B5EF4-FFF2-40B4-BE49-F238E27FC236}">
                  <a16:creationId xmlns:a16="http://schemas.microsoft.com/office/drawing/2014/main" id="{B85E5E60-5744-7443-9531-5AC9A9A9A0BE}"/>
                </a:ext>
              </a:extLst>
            </p:cNvPr>
            <p:cNvSpPr txBox="1"/>
            <p:nvPr/>
          </p:nvSpPr>
          <p:spPr>
            <a:xfrm>
              <a:off x="2458467" y="2133123"/>
              <a:ext cx="537371" cy="2577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0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WoT API</a:t>
              </a:r>
            </a:p>
          </p:txBody>
        </p:sp>
        <p:sp>
          <p:nvSpPr>
            <p:cNvPr id="49" name="Textfeld 12">
              <a:extLst>
                <a:ext uri="{FF2B5EF4-FFF2-40B4-BE49-F238E27FC236}">
                  <a16:creationId xmlns:a16="http://schemas.microsoft.com/office/drawing/2014/main" id="{DC0EC304-4F4F-014C-8F0D-CDBC293050AD}"/>
                </a:ext>
              </a:extLst>
            </p:cNvPr>
            <p:cNvSpPr txBox="1"/>
            <p:nvPr/>
          </p:nvSpPr>
          <p:spPr>
            <a:xfrm>
              <a:off x="4930740" y="2133123"/>
              <a:ext cx="537371" cy="2577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0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WoT API</a:t>
              </a:r>
            </a:p>
          </p:txBody>
        </p:sp>
        <p:sp>
          <p:nvSpPr>
            <p:cNvPr id="50" name="Textfeld 13">
              <a:extLst>
                <a:ext uri="{FF2B5EF4-FFF2-40B4-BE49-F238E27FC236}">
                  <a16:creationId xmlns:a16="http://schemas.microsoft.com/office/drawing/2014/main" id="{4F64C39B-DF19-FE47-BB4E-18A298E514EA}"/>
                </a:ext>
              </a:extLst>
            </p:cNvPr>
            <p:cNvSpPr txBox="1"/>
            <p:nvPr/>
          </p:nvSpPr>
          <p:spPr>
            <a:xfrm>
              <a:off x="7355011" y="2133123"/>
              <a:ext cx="537371" cy="2577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0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WoT API</a:t>
              </a:r>
            </a:p>
          </p:txBody>
        </p:sp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110E989B-2E40-F74D-A6F2-CAB1072D15F3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237023" y="3927183"/>
              <a:ext cx="559810" cy="765245"/>
            </a:xfrm>
            <a:custGeom>
              <a:avLst/>
              <a:gdLst>
                <a:gd name="T0" fmla="*/ 545 w 545"/>
                <a:gd name="T1" fmla="*/ 141 h 586"/>
                <a:gd name="T2" fmla="*/ 538 w 545"/>
                <a:gd name="T3" fmla="*/ 155 h 586"/>
                <a:gd name="T4" fmla="*/ 480 w 545"/>
                <a:gd name="T5" fmla="*/ 67 h 586"/>
                <a:gd name="T6" fmla="*/ 420 w 545"/>
                <a:gd name="T7" fmla="*/ 88 h 586"/>
                <a:gd name="T8" fmla="*/ 407 w 545"/>
                <a:gd name="T9" fmla="*/ 61 h 586"/>
                <a:gd name="T10" fmla="*/ 490 w 545"/>
                <a:gd name="T11" fmla="*/ 37 h 586"/>
                <a:gd name="T12" fmla="*/ 545 w 545"/>
                <a:gd name="T13" fmla="*/ 141 h 586"/>
                <a:gd name="T14" fmla="*/ 376 w 545"/>
                <a:gd name="T15" fmla="*/ 137 h 586"/>
                <a:gd name="T16" fmla="*/ 405 w 545"/>
                <a:gd name="T17" fmla="*/ 126 h 586"/>
                <a:gd name="T18" fmla="*/ 431 w 545"/>
                <a:gd name="T19" fmla="*/ 189 h 586"/>
                <a:gd name="T20" fmla="*/ 530 w 545"/>
                <a:gd name="T21" fmla="*/ 173 h 586"/>
                <a:gd name="T22" fmla="*/ 523 w 545"/>
                <a:gd name="T23" fmla="*/ 188 h 586"/>
                <a:gd name="T24" fmla="*/ 408 w 545"/>
                <a:gd name="T25" fmla="*/ 212 h 586"/>
                <a:gd name="T26" fmla="*/ 375 w 545"/>
                <a:gd name="T27" fmla="*/ 137 h 586"/>
                <a:gd name="T28" fmla="*/ 376 w 545"/>
                <a:gd name="T29" fmla="*/ 137 h 586"/>
                <a:gd name="T30" fmla="*/ 284 w 545"/>
                <a:gd name="T31" fmla="*/ 586 h 586"/>
                <a:gd name="T32" fmla="*/ 68 w 545"/>
                <a:gd name="T33" fmla="*/ 586 h 586"/>
                <a:gd name="T34" fmla="*/ 68 w 545"/>
                <a:gd name="T35" fmla="*/ 401 h 586"/>
                <a:gd name="T36" fmla="*/ 284 w 545"/>
                <a:gd name="T37" fmla="*/ 401 h 586"/>
                <a:gd name="T38" fmla="*/ 284 w 545"/>
                <a:gd name="T39" fmla="*/ 586 h 586"/>
                <a:gd name="T40" fmla="*/ 39 w 545"/>
                <a:gd name="T41" fmla="*/ 78 h 586"/>
                <a:gd name="T42" fmla="*/ 0 w 545"/>
                <a:gd name="T43" fmla="*/ 39 h 586"/>
                <a:gd name="T44" fmla="*/ 39 w 545"/>
                <a:gd name="T45" fmla="*/ 0 h 586"/>
                <a:gd name="T46" fmla="*/ 78 w 545"/>
                <a:gd name="T47" fmla="*/ 39 h 586"/>
                <a:gd name="T48" fmla="*/ 39 w 545"/>
                <a:gd name="T49" fmla="*/ 78 h 586"/>
                <a:gd name="T50" fmla="*/ 376 w 545"/>
                <a:gd name="T51" fmla="*/ 127 h 586"/>
                <a:gd name="T52" fmla="*/ 342 w 545"/>
                <a:gd name="T53" fmla="*/ 93 h 586"/>
                <a:gd name="T54" fmla="*/ 376 w 545"/>
                <a:gd name="T55" fmla="*/ 58 h 586"/>
                <a:gd name="T56" fmla="*/ 411 w 545"/>
                <a:gd name="T57" fmla="*/ 93 h 586"/>
                <a:gd name="T58" fmla="*/ 376 w 545"/>
                <a:gd name="T59" fmla="*/ 127 h 586"/>
                <a:gd name="T60" fmla="*/ 310 w 545"/>
                <a:gd name="T61" fmla="*/ 366 h 586"/>
                <a:gd name="T62" fmla="*/ 284 w 545"/>
                <a:gd name="T63" fmla="*/ 391 h 586"/>
                <a:gd name="T64" fmla="*/ 68 w 545"/>
                <a:gd name="T65" fmla="*/ 391 h 586"/>
                <a:gd name="T66" fmla="*/ 203 w 545"/>
                <a:gd name="T67" fmla="*/ 254 h 586"/>
                <a:gd name="T68" fmla="*/ 264 w 545"/>
                <a:gd name="T69" fmla="*/ 225 h 586"/>
                <a:gd name="T70" fmla="*/ 342 w 545"/>
                <a:gd name="T71" fmla="*/ 303 h 586"/>
                <a:gd name="T72" fmla="*/ 310 w 545"/>
                <a:gd name="T73" fmla="*/ 366 h 586"/>
                <a:gd name="T74" fmla="*/ 264 w 545"/>
                <a:gd name="T75" fmla="*/ 215 h 586"/>
                <a:gd name="T76" fmla="*/ 208 w 545"/>
                <a:gd name="T77" fmla="*/ 235 h 586"/>
                <a:gd name="T78" fmla="*/ 158 w 545"/>
                <a:gd name="T79" fmla="*/ 286 h 586"/>
                <a:gd name="T80" fmla="*/ 23 w 545"/>
                <a:gd name="T81" fmla="*/ 85 h 586"/>
                <a:gd name="T82" fmla="*/ 39 w 545"/>
                <a:gd name="T83" fmla="*/ 88 h 586"/>
                <a:gd name="T84" fmla="*/ 88 w 545"/>
                <a:gd name="T85" fmla="*/ 39 h 586"/>
                <a:gd name="T86" fmla="*/ 87 w 545"/>
                <a:gd name="T87" fmla="*/ 30 h 586"/>
                <a:gd name="T88" fmla="*/ 288 w 545"/>
                <a:gd name="T89" fmla="*/ 218 h 586"/>
                <a:gd name="T90" fmla="*/ 264 w 545"/>
                <a:gd name="T91" fmla="*/ 215 h 586"/>
                <a:gd name="T92" fmla="*/ 332 w 545"/>
                <a:gd name="T93" fmla="*/ 93 h 586"/>
                <a:gd name="T94" fmla="*/ 344 w 545"/>
                <a:gd name="T95" fmla="*/ 123 h 586"/>
                <a:gd name="T96" fmla="*/ 174 w 545"/>
                <a:gd name="T97" fmla="*/ 98 h 586"/>
                <a:gd name="T98" fmla="*/ 75 w 545"/>
                <a:gd name="T99" fmla="*/ 5 h 586"/>
                <a:gd name="T100" fmla="*/ 355 w 545"/>
                <a:gd name="T101" fmla="*/ 54 h 586"/>
                <a:gd name="T102" fmla="*/ 332 w 545"/>
                <a:gd name="T103" fmla="*/ 93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45" h="586">
                  <a:moveTo>
                    <a:pt x="545" y="141"/>
                  </a:moveTo>
                  <a:cubicBezTo>
                    <a:pt x="538" y="155"/>
                    <a:pt x="538" y="155"/>
                    <a:pt x="538" y="155"/>
                  </a:cubicBezTo>
                  <a:cubicBezTo>
                    <a:pt x="480" y="67"/>
                    <a:pt x="480" y="67"/>
                    <a:pt x="480" y="67"/>
                  </a:cubicBezTo>
                  <a:cubicBezTo>
                    <a:pt x="420" y="88"/>
                    <a:pt x="420" y="88"/>
                    <a:pt x="420" y="88"/>
                  </a:cubicBezTo>
                  <a:cubicBezTo>
                    <a:pt x="419" y="78"/>
                    <a:pt x="414" y="68"/>
                    <a:pt x="407" y="61"/>
                  </a:cubicBezTo>
                  <a:cubicBezTo>
                    <a:pt x="490" y="37"/>
                    <a:pt x="490" y="37"/>
                    <a:pt x="490" y="37"/>
                  </a:cubicBezTo>
                  <a:lnTo>
                    <a:pt x="545" y="141"/>
                  </a:lnTo>
                  <a:close/>
                  <a:moveTo>
                    <a:pt x="376" y="137"/>
                  </a:moveTo>
                  <a:cubicBezTo>
                    <a:pt x="387" y="137"/>
                    <a:pt x="397" y="133"/>
                    <a:pt x="405" y="126"/>
                  </a:cubicBezTo>
                  <a:cubicBezTo>
                    <a:pt x="431" y="189"/>
                    <a:pt x="431" y="189"/>
                    <a:pt x="431" y="189"/>
                  </a:cubicBezTo>
                  <a:cubicBezTo>
                    <a:pt x="530" y="173"/>
                    <a:pt x="530" y="173"/>
                    <a:pt x="530" y="173"/>
                  </a:cubicBezTo>
                  <a:cubicBezTo>
                    <a:pt x="523" y="188"/>
                    <a:pt x="523" y="188"/>
                    <a:pt x="523" y="188"/>
                  </a:cubicBezTo>
                  <a:cubicBezTo>
                    <a:pt x="408" y="212"/>
                    <a:pt x="408" y="212"/>
                    <a:pt x="408" y="212"/>
                  </a:cubicBezTo>
                  <a:cubicBezTo>
                    <a:pt x="375" y="137"/>
                    <a:pt x="375" y="137"/>
                    <a:pt x="375" y="137"/>
                  </a:cubicBezTo>
                  <a:cubicBezTo>
                    <a:pt x="375" y="137"/>
                    <a:pt x="376" y="137"/>
                    <a:pt x="376" y="137"/>
                  </a:cubicBezTo>
                  <a:close/>
                  <a:moveTo>
                    <a:pt x="284" y="586"/>
                  </a:moveTo>
                  <a:cubicBezTo>
                    <a:pt x="68" y="586"/>
                    <a:pt x="68" y="586"/>
                    <a:pt x="68" y="586"/>
                  </a:cubicBezTo>
                  <a:cubicBezTo>
                    <a:pt x="68" y="401"/>
                    <a:pt x="68" y="401"/>
                    <a:pt x="68" y="401"/>
                  </a:cubicBezTo>
                  <a:cubicBezTo>
                    <a:pt x="284" y="401"/>
                    <a:pt x="284" y="401"/>
                    <a:pt x="284" y="401"/>
                  </a:cubicBezTo>
                  <a:lnTo>
                    <a:pt x="284" y="586"/>
                  </a:lnTo>
                  <a:close/>
                  <a:moveTo>
                    <a:pt x="39" y="78"/>
                  </a:moveTo>
                  <a:cubicBezTo>
                    <a:pt x="18" y="78"/>
                    <a:pt x="0" y="60"/>
                    <a:pt x="0" y="39"/>
                  </a:cubicBezTo>
                  <a:cubicBezTo>
                    <a:pt x="0" y="17"/>
                    <a:pt x="18" y="0"/>
                    <a:pt x="39" y="0"/>
                  </a:cubicBezTo>
                  <a:cubicBezTo>
                    <a:pt x="61" y="0"/>
                    <a:pt x="78" y="17"/>
                    <a:pt x="78" y="39"/>
                  </a:cubicBezTo>
                  <a:cubicBezTo>
                    <a:pt x="78" y="60"/>
                    <a:pt x="61" y="78"/>
                    <a:pt x="39" y="78"/>
                  </a:cubicBezTo>
                  <a:close/>
                  <a:moveTo>
                    <a:pt x="376" y="127"/>
                  </a:moveTo>
                  <a:cubicBezTo>
                    <a:pt x="358" y="127"/>
                    <a:pt x="342" y="111"/>
                    <a:pt x="342" y="93"/>
                  </a:cubicBezTo>
                  <a:cubicBezTo>
                    <a:pt x="342" y="74"/>
                    <a:pt x="358" y="58"/>
                    <a:pt x="376" y="58"/>
                  </a:cubicBezTo>
                  <a:cubicBezTo>
                    <a:pt x="395" y="58"/>
                    <a:pt x="411" y="74"/>
                    <a:pt x="411" y="93"/>
                  </a:cubicBezTo>
                  <a:cubicBezTo>
                    <a:pt x="411" y="111"/>
                    <a:pt x="395" y="127"/>
                    <a:pt x="376" y="127"/>
                  </a:cubicBezTo>
                  <a:close/>
                  <a:moveTo>
                    <a:pt x="310" y="366"/>
                  </a:moveTo>
                  <a:cubicBezTo>
                    <a:pt x="284" y="391"/>
                    <a:pt x="284" y="391"/>
                    <a:pt x="284" y="391"/>
                  </a:cubicBezTo>
                  <a:cubicBezTo>
                    <a:pt x="68" y="391"/>
                    <a:pt x="68" y="391"/>
                    <a:pt x="68" y="391"/>
                  </a:cubicBezTo>
                  <a:cubicBezTo>
                    <a:pt x="203" y="254"/>
                    <a:pt x="203" y="254"/>
                    <a:pt x="203" y="254"/>
                  </a:cubicBezTo>
                  <a:cubicBezTo>
                    <a:pt x="217" y="236"/>
                    <a:pt x="239" y="225"/>
                    <a:pt x="264" y="225"/>
                  </a:cubicBezTo>
                  <a:cubicBezTo>
                    <a:pt x="307" y="225"/>
                    <a:pt x="342" y="260"/>
                    <a:pt x="342" y="303"/>
                  </a:cubicBezTo>
                  <a:cubicBezTo>
                    <a:pt x="342" y="329"/>
                    <a:pt x="330" y="351"/>
                    <a:pt x="310" y="366"/>
                  </a:cubicBezTo>
                  <a:close/>
                  <a:moveTo>
                    <a:pt x="264" y="215"/>
                  </a:moveTo>
                  <a:cubicBezTo>
                    <a:pt x="243" y="215"/>
                    <a:pt x="223" y="222"/>
                    <a:pt x="208" y="235"/>
                  </a:cubicBezTo>
                  <a:cubicBezTo>
                    <a:pt x="203" y="239"/>
                    <a:pt x="158" y="286"/>
                    <a:pt x="158" y="2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8" y="87"/>
                    <a:pt x="34" y="88"/>
                    <a:pt x="39" y="88"/>
                  </a:cubicBezTo>
                  <a:cubicBezTo>
                    <a:pt x="66" y="88"/>
                    <a:pt x="88" y="66"/>
                    <a:pt x="88" y="39"/>
                  </a:cubicBezTo>
                  <a:cubicBezTo>
                    <a:pt x="88" y="36"/>
                    <a:pt x="88" y="33"/>
                    <a:pt x="87" y="30"/>
                  </a:cubicBezTo>
                  <a:cubicBezTo>
                    <a:pt x="288" y="218"/>
                    <a:pt x="288" y="218"/>
                    <a:pt x="288" y="218"/>
                  </a:cubicBezTo>
                  <a:cubicBezTo>
                    <a:pt x="280" y="216"/>
                    <a:pt x="272" y="215"/>
                    <a:pt x="264" y="215"/>
                  </a:cubicBezTo>
                  <a:close/>
                  <a:moveTo>
                    <a:pt x="332" y="93"/>
                  </a:moveTo>
                  <a:cubicBezTo>
                    <a:pt x="332" y="104"/>
                    <a:pt x="337" y="115"/>
                    <a:pt x="344" y="123"/>
                  </a:cubicBezTo>
                  <a:cubicBezTo>
                    <a:pt x="174" y="98"/>
                    <a:pt x="174" y="98"/>
                    <a:pt x="174" y="98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355" y="54"/>
                    <a:pt x="355" y="54"/>
                    <a:pt x="355" y="54"/>
                  </a:cubicBezTo>
                  <a:cubicBezTo>
                    <a:pt x="342" y="61"/>
                    <a:pt x="332" y="76"/>
                    <a:pt x="332" y="93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18" tIns="45709" rIns="91418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pic>
          <p:nvPicPr>
            <p:cNvPr id="52" name="Grafik 15" descr="Thermometer mit einfarbiger Füllung">
              <a:extLst>
                <a:ext uri="{FF2B5EF4-FFF2-40B4-BE49-F238E27FC236}">
                  <a16:creationId xmlns:a16="http://schemas.microsoft.com/office/drawing/2014/main" id="{50F38DE6-DE44-F54A-9858-ED5142DE0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547515" y="3840934"/>
              <a:ext cx="914400" cy="914400"/>
            </a:xfrm>
            <a:prstGeom prst="rect">
              <a:avLst/>
            </a:prstGeom>
          </p:spPr>
        </p:pic>
        <p:pic>
          <p:nvPicPr>
            <p:cNvPr id="53" name="Grafik 16" descr="Drahtlosrouter mit einfarbiger Füllung">
              <a:extLst>
                <a:ext uri="{FF2B5EF4-FFF2-40B4-BE49-F238E27FC236}">
                  <a16:creationId xmlns:a16="http://schemas.microsoft.com/office/drawing/2014/main" id="{125A7558-61AC-5444-B467-6ABB84960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571941" y="3912942"/>
              <a:ext cx="914400" cy="914400"/>
            </a:xfrm>
            <a:prstGeom prst="rect">
              <a:avLst/>
            </a:prstGeom>
          </p:spPr>
        </p:pic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BD73F985-D468-BB4C-AF32-156FECF26D0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261448" y="4133817"/>
              <a:ext cx="750201" cy="558611"/>
            </a:xfrm>
            <a:custGeom>
              <a:avLst/>
              <a:gdLst>
                <a:gd name="T0" fmla="*/ 2552 w 4063"/>
                <a:gd name="T1" fmla="*/ 0 h 3024"/>
                <a:gd name="T2" fmla="*/ 1796 w 4063"/>
                <a:gd name="T3" fmla="*/ 0 h 3024"/>
                <a:gd name="T4" fmla="*/ 1796 w 4063"/>
                <a:gd name="T5" fmla="*/ 473 h 3024"/>
                <a:gd name="T6" fmla="*/ 567 w 4063"/>
                <a:gd name="T7" fmla="*/ 473 h 3024"/>
                <a:gd name="T8" fmla="*/ 567 w 4063"/>
                <a:gd name="T9" fmla="*/ 1229 h 3024"/>
                <a:gd name="T10" fmla="*/ 0 w 4063"/>
                <a:gd name="T11" fmla="*/ 1229 h 3024"/>
                <a:gd name="T12" fmla="*/ 0 w 4063"/>
                <a:gd name="T13" fmla="*/ 1796 h 3024"/>
                <a:gd name="T14" fmla="*/ 567 w 4063"/>
                <a:gd name="T15" fmla="*/ 1796 h 3024"/>
                <a:gd name="T16" fmla="*/ 567 w 4063"/>
                <a:gd name="T17" fmla="*/ 2551 h 3024"/>
                <a:gd name="T18" fmla="*/ 1607 w 4063"/>
                <a:gd name="T19" fmla="*/ 2551 h 3024"/>
                <a:gd name="T20" fmla="*/ 1607 w 4063"/>
                <a:gd name="T21" fmla="*/ 2740 h 3024"/>
                <a:gd name="T22" fmla="*/ 1229 w 4063"/>
                <a:gd name="T23" fmla="*/ 2740 h 3024"/>
                <a:gd name="T24" fmla="*/ 1229 w 4063"/>
                <a:gd name="T25" fmla="*/ 3024 h 3024"/>
                <a:gd name="T26" fmla="*/ 3118 w 4063"/>
                <a:gd name="T27" fmla="*/ 3024 h 3024"/>
                <a:gd name="T28" fmla="*/ 3118 w 4063"/>
                <a:gd name="T29" fmla="*/ 2740 h 3024"/>
                <a:gd name="T30" fmla="*/ 2741 w 4063"/>
                <a:gd name="T31" fmla="*/ 2740 h 3024"/>
                <a:gd name="T32" fmla="*/ 2741 w 4063"/>
                <a:gd name="T33" fmla="*/ 2551 h 3024"/>
                <a:gd name="T34" fmla="*/ 3213 w 4063"/>
                <a:gd name="T35" fmla="*/ 2551 h 3024"/>
                <a:gd name="T36" fmla="*/ 3213 w 4063"/>
                <a:gd name="T37" fmla="*/ 473 h 3024"/>
                <a:gd name="T38" fmla="*/ 2552 w 4063"/>
                <a:gd name="T39" fmla="*/ 473 h 3024"/>
                <a:gd name="T40" fmla="*/ 2552 w 4063"/>
                <a:gd name="T41" fmla="*/ 0 h 3024"/>
                <a:gd name="T42" fmla="*/ 2742 w 4063"/>
                <a:gd name="T43" fmla="*/ 2079 h 3024"/>
                <a:gd name="T44" fmla="*/ 851 w 4063"/>
                <a:gd name="T45" fmla="*/ 2079 h 3024"/>
                <a:gd name="T46" fmla="*/ 851 w 4063"/>
                <a:gd name="T47" fmla="*/ 1796 h 3024"/>
                <a:gd name="T48" fmla="*/ 2742 w 4063"/>
                <a:gd name="T49" fmla="*/ 1796 h 3024"/>
                <a:gd name="T50" fmla="*/ 2742 w 4063"/>
                <a:gd name="T51" fmla="*/ 2079 h 3024"/>
                <a:gd name="T52" fmla="*/ 2742 w 4063"/>
                <a:gd name="T53" fmla="*/ 1607 h 3024"/>
                <a:gd name="T54" fmla="*/ 851 w 4063"/>
                <a:gd name="T55" fmla="*/ 1607 h 3024"/>
                <a:gd name="T56" fmla="*/ 851 w 4063"/>
                <a:gd name="T57" fmla="*/ 1323 h 3024"/>
                <a:gd name="T58" fmla="*/ 2742 w 4063"/>
                <a:gd name="T59" fmla="*/ 1323 h 3024"/>
                <a:gd name="T60" fmla="*/ 2742 w 4063"/>
                <a:gd name="T61" fmla="*/ 1607 h 3024"/>
                <a:gd name="T62" fmla="*/ 2742 w 4063"/>
                <a:gd name="T63" fmla="*/ 851 h 3024"/>
                <a:gd name="T64" fmla="*/ 2742 w 4063"/>
                <a:gd name="T65" fmla="*/ 1134 h 3024"/>
                <a:gd name="T66" fmla="*/ 851 w 4063"/>
                <a:gd name="T67" fmla="*/ 1134 h 3024"/>
                <a:gd name="T68" fmla="*/ 851 w 4063"/>
                <a:gd name="T69" fmla="*/ 851 h 3024"/>
                <a:gd name="T70" fmla="*/ 2742 w 4063"/>
                <a:gd name="T71" fmla="*/ 851 h 3024"/>
                <a:gd name="T72" fmla="*/ 4063 w 4063"/>
                <a:gd name="T73" fmla="*/ 851 h 3024"/>
                <a:gd name="T74" fmla="*/ 4063 w 4063"/>
                <a:gd name="T75" fmla="*/ 2173 h 3024"/>
                <a:gd name="T76" fmla="*/ 3685 w 4063"/>
                <a:gd name="T77" fmla="*/ 2551 h 3024"/>
                <a:gd name="T78" fmla="*/ 3402 w 4063"/>
                <a:gd name="T79" fmla="*/ 2551 h 3024"/>
                <a:gd name="T80" fmla="*/ 3402 w 4063"/>
                <a:gd name="T81" fmla="*/ 473 h 3024"/>
                <a:gd name="T82" fmla="*/ 3685 w 4063"/>
                <a:gd name="T83" fmla="*/ 473 h 3024"/>
                <a:gd name="T84" fmla="*/ 4063 w 4063"/>
                <a:gd name="T85" fmla="*/ 851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63" h="3024">
                  <a:moveTo>
                    <a:pt x="2552" y="0"/>
                  </a:moveTo>
                  <a:lnTo>
                    <a:pt x="1796" y="0"/>
                  </a:lnTo>
                  <a:lnTo>
                    <a:pt x="1796" y="473"/>
                  </a:lnTo>
                  <a:lnTo>
                    <a:pt x="567" y="473"/>
                  </a:lnTo>
                  <a:lnTo>
                    <a:pt x="567" y="1229"/>
                  </a:lnTo>
                  <a:lnTo>
                    <a:pt x="0" y="1229"/>
                  </a:lnTo>
                  <a:lnTo>
                    <a:pt x="0" y="1796"/>
                  </a:lnTo>
                  <a:lnTo>
                    <a:pt x="567" y="1796"/>
                  </a:lnTo>
                  <a:lnTo>
                    <a:pt x="567" y="2551"/>
                  </a:lnTo>
                  <a:lnTo>
                    <a:pt x="1607" y="2551"/>
                  </a:lnTo>
                  <a:lnTo>
                    <a:pt x="1607" y="2740"/>
                  </a:lnTo>
                  <a:lnTo>
                    <a:pt x="1229" y="2740"/>
                  </a:lnTo>
                  <a:lnTo>
                    <a:pt x="1229" y="3024"/>
                  </a:lnTo>
                  <a:lnTo>
                    <a:pt x="3118" y="3024"/>
                  </a:lnTo>
                  <a:lnTo>
                    <a:pt x="3118" y="2740"/>
                  </a:lnTo>
                  <a:lnTo>
                    <a:pt x="2741" y="2740"/>
                  </a:lnTo>
                  <a:lnTo>
                    <a:pt x="2741" y="2551"/>
                  </a:lnTo>
                  <a:lnTo>
                    <a:pt x="3213" y="2551"/>
                  </a:lnTo>
                  <a:lnTo>
                    <a:pt x="3213" y="473"/>
                  </a:lnTo>
                  <a:lnTo>
                    <a:pt x="2552" y="473"/>
                  </a:lnTo>
                  <a:lnTo>
                    <a:pt x="2552" y="0"/>
                  </a:lnTo>
                  <a:close/>
                  <a:moveTo>
                    <a:pt x="2742" y="2079"/>
                  </a:moveTo>
                  <a:lnTo>
                    <a:pt x="851" y="2079"/>
                  </a:lnTo>
                  <a:lnTo>
                    <a:pt x="851" y="1796"/>
                  </a:lnTo>
                  <a:lnTo>
                    <a:pt x="2742" y="1796"/>
                  </a:lnTo>
                  <a:lnTo>
                    <a:pt x="2742" y="2079"/>
                  </a:lnTo>
                  <a:close/>
                  <a:moveTo>
                    <a:pt x="2742" y="1607"/>
                  </a:moveTo>
                  <a:lnTo>
                    <a:pt x="851" y="1607"/>
                  </a:lnTo>
                  <a:lnTo>
                    <a:pt x="851" y="1323"/>
                  </a:lnTo>
                  <a:lnTo>
                    <a:pt x="2742" y="1323"/>
                  </a:lnTo>
                  <a:lnTo>
                    <a:pt x="2742" y="1607"/>
                  </a:lnTo>
                  <a:close/>
                  <a:moveTo>
                    <a:pt x="2742" y="851"/>
                  </a:moveTo>
                  <a:lnTo>
                    <a:pt x="2742" y="1134"/>
                  </a:lnTo>
                  <a:lnTo>
                    <a:pt x="851" y="1134"/>
                  </a:lnTo>
                  <a:lnTo>
                    <a:pt x="851" y="851"/>
                  </a:lnTo>
                  <a:lnTo>
                    <a:pt x="2742" y="851"/>
                  </a:lnTo>
                  <a:close/>
                  <a:moveTo>
                    <a:pt x="4063" y="851"/>
                  </a:moveTo>
                  <a:lnTo>
                    <a:pt x="4063" y="2173"/>
                  </a:lnTo>
                  <a:cubicBezTo>
                    <a:pt x="4063" y="2382"/>
                    <a:pt x="3894" y="2551"/>
                    <a:pt x="3685" y="2551"/>
                  </a:cubicBezTo>
                  <a:lnTo>
                    <a:pt x="3402" y="2551"/>
                  </a:lnTo>
                  <a:lnTo>
                    <a:pt x="3402" y="473"/>
                  </a:lnTo>
                  <a:lnTo>
                    <a:pt x="3685" y="473"/>
                  </a:lnTo>
                  <a:cubicBezTo>
                    <a:pt x="3894" y="473"/>
                    <a:pt x="4063" y="642"/>
                    <a:pt x="4063" y="851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68508" tIns="34254" rIns="68508" bIns="34254" numCol="1" anchor="t" anchorCtr="0" compatLnSpc="1">
              <a:prstTxWarp prst="textNoShape">
                <a:avLst/>
              </a:prstTxWarp>
            </a:bodyPr>
            <a:lstStyle/>
            <a:p>
              <a:pPr defTabSz="685051">
                <a:defRPr/>
              </a:pPr>
              <a:endParaRPr lang="en-US" sz="1349" kern="0">
                <a:solidFill>
                  <a:srgbClr val="ADBECB"/>
                </a:solidFill>
              </a:endParaRPr>
            </a:p>
          </p:txBody>
        </p:sp>
        <p:sp>
          <p:nvSpPr>
            <p:cNvPr id="55" name="Textfeld 18">
              <a:extLst>
                <a:ext uri="{FF2B5EF4-FFF2-40B4-BE49-F238E27FC236}">
                  <a16:creationId xmlns:a16="http://schemas.microsoft.com/office/drawing/2014/main" id="{47FD4094-1511-1B44-9B23-24B7E5FCAE4F}"/>
                </a:ext>
              </a:extLst>
            </p:cNvPr>
            <p:cNvSpPr txBox="1"/>
            <p:nvPr/>
          </p:nvSpPr>
          <p:spPr>
            <a:xfrm>
              <a:off x="2515902" y="3459110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HTTP</a:t>
              </a:r>
            </a:p>
          </p:txBody>
        </p:sp>
        <p:sp>
          <p:nvSpPr>
            <p:cNvPr id="56" name="Textfeld 19">
              <a:extLst>
                <a:ext uri="{FF2B5EF4-FFF2-40B4-BE49-F238E27FC236}">
                  <a16:creationId xmlns:a16="http://schemas.microsoft.com/office/drawing/2014/main" id="{8874E8F4-F682-1E4A-9C90-47F9BD60B150}"/>
                </a:ext>
              </a:extLst>
            </p:cNvPr>
            <p:cNvSpPr txBox="1"/>
            <p:nvPr/>
          </p:nvSpPr>
          <p:spPr>
            <a:xfrm>
              <a:off x="3070237" y="330861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MQTT</a:t>
              </a:r>
            </a:p>
          </p:txBody>
        </p:sp>
        <p:sp>
          <p:nvSpPr>
            <p:cNvPr id="57" name="Textfeld 20">
              <a:extLst>
                <a:ext uri="{FF2B5EF4-FFF2-40B4-BE49-F238E27FC236}">
                  <a16:creationId xmlns:a16="http://schemas.microsoft.com/office/drawing/2014/main" id="{AA77183A-C1C0-9444-8649-FB468A959A96}"/>
                </a:ext>
              </a:extLst>
            </p:cNvPr>
            <p:cNvSpPr txBox="1"/>
            <p:nvPr/>
          </p:nvSpPr>
          <p:spPr>
            <a:xfrm>
              <a:off x="3534733" y="359867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Modbus</a:t>
              </a:r>
            </a:p>
          </p:txBody>
        </p:sp>
        <p:sp>
          <p:nvSpPr>
            <p:cNvPr id="58" name="Textfeld 21">
              <a:extLst>
                <a:ext uri="{FF2B5EF4-FFF2-40B4-BE49-F238E27FC236}">
                  <a16:creationId xmlns:a16="http://schemas.microsoft.com/office/drawing/2014/main" id="{8380F4F1-CBDD-6443-AE39-626CE4B15117}"/>
                </a:ext>
              </a:extLst>
            </p:cNvPr>
            <p:cNvSpPr txBox="1"/>
            <p:nvPr/>
          </p:nvSpPr>
          <p:spPr>
            <a:xfrm>
              <a:off x="5273739" y="337735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WS</a:t>
              </a:r>
            </a:p>
          </p:txBody>
        </p:sp>
        <p:sp>
          <p:nvSpPr>
            <p:cNvPr id="59" name="Textfeld 22">
              <a:extLst>
                <a:ext uri="{FF2B5EF4-FFF2-40B4-BE49-F238E27FC236}">
                  <a16:creationId xmlns:a16="http://schemas.microsoft.com/office/drawing/2014/main" id="{87C96655-E9FB-7444-892E-F0E03885C21A}"/>
                </a:ext>
              </a:extLst>
            </p:cNvPr>
            <p:cNvSpPr txBox="1"/>
            <p:nvPr/>
          </p:nvSpPr>
          <p:spPr>
            <a:xfrm>
              <a:off x="7431943" y="3657167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AMQP</a:t>
              </a:r>
            </a:p>
          </p:txBody>
        </p:sp>
        <p:sp>
          <p:nvSpPr>
            <p:cNvPr id="60" name="Textfeld 23">
              <a:extLst>
                <a:ext uri="{FF2B5EF4-FFF2-40B4-BE49-F238E27FC236}">
                  <a16:creationId xmlns:a16="http://schemas.microsoft.com/office/drawing/2014/main" id="{E11286BC-C671-6142-BB0A-EE1F474B624F}"/>
                </a:ext>
              </a:extLst>
            </p:cNvPr>
            <p:cNvSpPr txBox="1"/>
            <p:nvPr/>
          </p:nvSpPr>
          <p:spPr>
            <a:xfrm>
              <a:off x="6041019" y="3626479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OPC-UA</a:t>
              </a:r>
            </a:p>
          </p:txBody>
        </p:sp>
        <p:sp>
          <p:nvSpPr>
            <p:cNvPr id="61" name="Textfeld 24">
              <a:extLst>
                <a:ext uri="{FF2B5EF4-FFF2-40B4-BE49-F238E27FC236}">
                  <a16:creationId xmlns:a16="http://schemas.microsoft.com/office/drawing/2014/main" id="{1E7F01CD-7AA6-3C48-8FEB-276DB4DF84C4}"/>
                </a:ext>
              </a:extLst>
            </p:cNvPr>
            <p:cNvSpPr txBox="1"/>
            <p:nvPr/>
          </p:nvSpPr>
          <p:spPr>
            <a:xfrm>
              <a:off x="4332204" y="3305141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KNX</a:t>
              </a:r>
            </a:p>
          </p:txBody>
        </p:sp>
        <p:sp>
          <p:nvSpPr>
            <p:cNvPr id="62" name="Textfeld 25">
              <a:extLst>
                <a:ext uri="{FF2B5EF4-FFF2-40B4-BE49-F238E27FC236}">
                  <a16:creationId xmlns:a16="http://schemas.microsoft.com/office/drawing/2014/main" id="{1D8616C4-4C32-AD4B-8E3D-2CBD8506F9FC}"/>
                </a:ext>
              </a:extLst>
            </p:cNvPr>
            <p:cNvSpPr txBox="1"/>
            <p:nvPr/>
          </p:nvSpPr>
          <p:spPr>
            <a:xfrm>
              <a:off x="5073885" y="365387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BACnet</a:t>
              </a:r>
            </a:p>
          </p:txBody>
        </p:sp>
        <p:sp>
          <p:nvSpPr>
            <p:cNvPr id="63" name="Textfeld 26">
              <a:extLst>
                <a:ext uri="{FF2B5EF4-FFF2-40B4-BE49-F238E27FC236}">
                  <a16:creationId xmlns:a16="http://schemas.microsoft.com/office/drawing/2014/main" id="{C9D3C4FD-405C-714B-886E-F2FA9A28FCAC}"/>
                </a:ext>
              </a:extLst>
            </p:cNvPr>
            <p:cNvSpPr txBox="1"/>
            <p:nvPr/>
          </p:nvSpPr>
          <p:spPr>
            <a:xfrm>
              <a:off x="6193236" y="3346650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ECHONET</a:t>
              </a:r>
              <a:endParaRPr lang="en-US" sz="1200" dirty="0">
                <a:solidFill>
                  <a:schemeClr val="accent5">
                    <a:lumMod val="75000"/>
                  </a:schemeClr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4" name="Textfeld 27">
              <a:extLst>
                <a:ext uri="{FF2B5EF4-FFF2-40B4-BE49-F238E27FC236}">
                  <a16:creationId xmlns:a16="http://schemas.microsoft.com/office/drawing/2014/main" id="{C5E39AFF-AAE1-8B47-A83A-9B1A7B58130D}"/>
                </a:ext>
              </a:extLst>
            </p:cNvPr>
            <p:cNvSpPr txBox="1"/>
            <p:nvPr/>
          </p:nvSpPr>
          <p:spPr>
            <a:xfrm>
              <a:off x="2964306" y="3540807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JSON</a:t>
              </a:r>
            </a:p>
          </p:txBody>
        </p:sp>
        <p:sp>
          <p:nvSpPr>
            <p:cNvPr id="65" name="Textfeld 28">
              <a:extLst>
                <a:ext uri="{FF2B5EF4-FFF2-40B4-BE49-F238E27FC236}">
                  <a16:creationId xmlns:a16="http://schemas.microsoft.com/office/drawing/2014/main" id="{C86648BA-6C45-9043-A793-64F64D584893}"/>
                </a:ext>
              </a:extLst>
            </p:cNvPr>
            <p:cNvSpPr txBox="1"/>
            <p:nvPr/>
          </p:nvSpPr>
          <p:spPr>
            <a:xfrm>
              <a:off x="5699142" y="346146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XML</a:t>
              </a:r>
            </a:p>
          </p:txBody>
        </p:sp>
        <p:sp>
          <p:nvSpPr>
            <p:cNvPr id="66" name="Textfeld 29">
              <a:extLst>
                <a:ext uri="{FF2B5EF4-FFF2-40B4-BE49-F238E27FC236}">
                  <a16:creationId xmlns:a16="http://schemas.microsoft.com/office/drawing/2014/main" id="{EAC0AF47-CB37-0B42-B820-3B15AD4F987F}"/>
                </a:ext>
              </a:extLst>
            </p:cNvPr>
            <p:cNvSpPr txBox="1"/>
            <p:nvPr/>
          </p:nvSpPr>
          <p:spPr>
            <a:xfrm>
              <a:off x="7728672" y="337054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EXI</a:t>
              </a:r>
            </a:p>
          </p:txBody>
        </p:sp>
        <p:sp>
          <p:nvSpPr>
            <p:cNvPr id="67" name="Textfeld 30">
              <a:extLst>
                <a:ext uri="{FF2B5EF4-FFF2-40B4-BE49-F238E27FC236}">
                  <a16:creationId xmlns:a16="http://schemas.microsoft.com/office/drawing/2014/main" id="{B2DE03FD-BA52-BD46-B234-A6E937D5EC66}"/>
                </a:ext>
              </a:extLst>
            </p:cNvPr>
            <p:cNvSpPr txBox="1"/>
            <p:nvPr/>
          </p:nvSpPr>
          <p:spPr>
            <a:xfrm>
              <a:off x="4564867" y="3507707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CBOR</a:t>
              </a:r>
            </a:p>
          </p:txBody>
        </p:sp>
        <p:sp>
          <p:nvSpPr>
            <p:cNvPr id="68" name="Textfeld 31">
              <a:extLst>
                <a:ext uri="{FF2B5EF4-FFF2-40B4-BE49-F238E27FC236}">
                  <a16:creationId xmlns:a16="http://schemas.microsoft.com/office/drawing/2014/main" id="{A49F53D1-3A83-7E4E-9019-A3BEB18640B6}"/>
                </a:ext>
              </a:extLst>
            </p:cNvPr>
            <p:cNvSpPr txBox="1"/>
            <p:nvPr/>
          </p:nvSpPr>
          <p:spPr>
            <a:xfrm>
              <a:off x="3625200" y="3399695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OAUTH2</a:t>
              </a:r>
            </a:p>
          </p:txBody>
        </p:sp>
        <p:sp>
          <p:nvSpPr>
            <p:cNvPr id="69" name="Textfeld 32">
              <a:extLst>
                <a:ext uri="{FF2B5EF4-FFF2-40B4-BE49-F238E27FC236}">
                  <a16:creationId xmlns:a16="http://schemas.microsoft.com/office/drawing/2014/main" id="{805BE63F-AB04-F445-9BB3-8364A6D8A5EE}"/>
                </a:ext>
              </a:extLst>
            </p:cNvPr>
            <p:cNvSpPr txBox="1"/>
            <p:nvPr/>
          </p:nvSpPr>
          <p:spPr>
            <a:xfrm>
              <a:off x="6769912" y="3567300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API Key</a:t>
              </a:r>
            </a:p>
          </p:txBody>
        </p:sp>
        <p:sp>
          <p:nvSpPr>
            <p:cNvPr id="70" name="Textfeld 33">
              <a:extLst>
                <a:ext uri="{FF2B5EF4-FFF2-40B4-BE49-F238E27FC236}">
                  <a16:creationId xmlns:a16="http://schemas.microsoft.com/office/drawing/2014/main" id="{5686C6FC-7FA3-8847-BF87-D5EBF04C35F0}"/>
                </a:ext>
              </a:extLst>
            </p:cNvPr>
            <p:cNvSpPr txBox="1"/>
            <p:nvPr/>
          </p:nvSpPr>
          <p:spPr>
            <a:xfrm>
              <a:off x="7148315" y="337315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Bearer</a:t>
              </a:r>
            </a:p>
          </p:txBody>
        </p:sp>
        <p:sp>
          <p:nvSpPr>
            <p:cNvPr id="71" name="Textfeld 34">
              <a:extLst>
                <a:ext uri="{FF2B5EF4-FFF2-40B4-BE49-F238E27FC236}">
                  <a16:creationId xmlns:a16="http://schemas.microsoft.com/office/drawing/2014/main" id="{6C12C3E1-687B-3940-9ADB-13509CC1201C}"/>
                </a:ext>
              </a:extLst>
            </p:cNvPr>
            <p:cNvSpPr txBox="1"/>
            <p:nvPr/>
          </p:nvSpPr>
          <p:spPr>
            <a:xfrm>
              <a:off x="4909232" y="3313112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TLV</a:t>
              </a:r>
            </a:p>
          </p:txBody>
        </p:sp>
        <p:sp>
          <p:nvSpPr>
            <p:cNvPr id="72" name="Rechteck 35">
              <a:extLst>
                <a:ext uri="{FF2B5EF4-FFF2-40B4-BE49-F238E27FC236}">
                  <a16:creationId xmlns:a16="http://schemas.microsoft.com/office/drawing/2014/main" id="{B43432E4-BC0D-D441-9267-92A04BF71FA7}"/>
                </a:ext>
              </a:extLst>
            </p:cNvPr>
            <p:cNvSpPr/>
            <p:nvPr/>
          </p:nvSpPr>
          <p:spPr bwMode="auto">
            <a:xfrm>
              <a:off x="2453600" y="3307315"/>
              <a:ext cx="5712061" cy="517417"/>
            </a:xfrm>
            <a:prstGeom prst="rect">
              <a:avLst/>
            </a:prstGeom>
            <a:solidFill>
              <a:srgbClr val="FFFFFF">
                <a:alpha val="70980"/>
              </a:srgbClr>
            </a:soli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73" name="Picture 2" descr="ThingDescription">
              <a:extLst>
                <a:ext uri="{FF2B5EF4-FFF2-40B4-BE49-F238E27FC236}">
                  <a16:creationId xmlns:a16="http://schemas.microsoft.com/office/drawing/2014/main" id="{E39B76DE-4AA7-4242-B89F-EB17FFC8AC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9959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4" name="Picture 2" descr="ThingDescription">
              <a:extLst>
                <a:ext uri="{FF2B5EF4-FFF2-40B4-BE49-F238E27FC236}">
                  <a16:creationId xmlns:a16="http://schemas.microsoft.com/office/drawing/2014/main" id="{C310FAB8-DB20-0045-8684-67D1CB5A5C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18162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5" name="Picture 2" descr="ThingDescription">
              <a:extLst>
                <a:ext uri="{FF2B5EF4-FFF2-40B4-BE49-F238E27FC236}">
                  <a16:creationId xmlns:a16="http://schemas.microsoft.com/office/drawing/2014/main" id="{06BDD302-69F4-0D45-95E4-D7C5CEC4A8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22461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2" descr="ThingDescription">
              <a:extLst>
                <a:ext uri="{FF2B5EF4-FFF2-40B4-BE49-F238E27FC236}">
                  <a16:creationId xmlns:a16="http://schemas.microsoft.com/office/drawing/2014/main" id="{26518069-BCC5-7944-B45C-AFD269EE61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54610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C4838C6-FFAA-C040-B328-43F828400CAB}"/>
              </a:ext>
            </a:extLst>
          </p:cNvPr>
          <p:cNvCxnSpPr/>
          <p:nvPr/>
        </p:nvCxnSpPr>
        <p:spPr>
          <a:xfrm>
            <a:off x="5687028" y="4609209"/>
            <a:ext cx="598311" cy="6913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8E4F08-03B5-7636-3DDB-093266D1D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7" name="Foliennummernplatzhalter 4">
            <a:extLst>
              <a:ext uri="{FF2B5EF4-FFF2-40B4-BE49-F238E27FC236}">
                <a16:creationId xmlns:a16="http://schemas.microsoft.com/office/drawing/2014/main" id="{82EACB3C-542F-46FF-8301-9F621CA71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7</a:t>
            </a:fld>
            <a:endParaRPr lang="en-US"/>
          </a:p>
        </p:txBody>
      </p:sp>
      <p:sp>
        <p:nvSpPr>
          <p:cNvPr id="78" name="Datumsplatzhalter 5">
            <a:extLst>
              <a:ext uri="{FF2B5EF4-FFF2-40B4-BE49-F238E27FC236}">
                <a16:creationId xmlns:a16="http://schemas.microsoft.com/office/drawing/2014/main" id="{76D5AA99-D9F6-FC7B-D6AC-4F39A5DC04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2023-09-13</a:t>
            </a:fld>
            <a:endParaRPr lang="en-US"/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9958F1CC-DCD4-412C-F60F-02259786D9D0}"/>
              </a:ext>
            </a:extLst>
          </p:cNvPr>
          <p:cNvSpPr txBox="1"/>
          <p:nvPr/>
        </p:nvSpPr>
        <p:spPr>
          <a:xfrm>
            <a:off x="7620597" y="6211822"/>
            <a:ext cx="735096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More details, please visit </a:t>
            </a:r>
            <a:br>
              <a:rPr lang="en-US" sz="1400" dirty="0"/>
            </a:br>
            <a:r>
              <a:rPr lang="en-US" sz="1400" dirty="0">
                <a:hlinkClick r:id="rId10"/>
              </a:rPr>
              <a:t>https://www.w3.org/WoT/documentation/</a:t>
            </a:r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73595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D15CFB-2D82-D59E-ED58-6CEEF4497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WoT</a:t>
            </a:r>
            <a:r>
              <a:rPr lang="en-US" dirty="0"/>
              <a:t> New Deliverables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7E6237-168A-B824-5C10-731ED7917F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6222358" cy="499163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REC Track:</a:t>
            </a:r>
          </a:p>
          <a:p>
            <a:r>
              <a:rPr lang="en-US" dirty="0" err="1"/>
              <a:t>WoT</a:t>
            </a:r>
            <a:r>
              <a:rPr lang="en-US" dirty="0"/>
              <a:t> Architecture 1.1</a:t>
            </a:r>
          </a:p>
          <a:p>
            <a:r>
              <a:rPr lang="en-US" dirty="0" err="1"/>
              <a:t>WoT</a:t>
            </a:r>
            <a:r>
              <a:rPr lang="en-US" dirty="0"/>
              <a:t> Thing Description 1.1</a:t>
            </a:r>
          </a:p>
          <a:p>
            <a:r>
              <a:rPr lang="en-US" dirty="0" err="1"/>
              <a:t>WoT</a:t>
            </a:r>
            <a:r>
              <a:rPr lang="en-US" dirty="0"/>
              <a:t> Discovery </a:t>
            </a:r>
            <a:br>
              <a:rPr lang="en-US" dirty="0"/>
            </a:br>
            <a:endParaRPr lang="en-US" dirty="0"/>
          </a:p>
          <a:p>
            <a:pPr>
              <a:buFont typeface="Wingdings" pitchFamily="2" charset="2"/>
              <a:buChar char="à"/>
            </a:pPr>
            <a:r>
              <a:rPr lang="en-US" dirty="0"/>
              <a:t> Passed AC PR voting </a:t>
            </a:r>
          </a:p>
          <a:p>
            <a:pPr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 Releasing RECs end of September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US" b="1" dirty="0">
                <a:sym typeface="Wingdings" pitchFamily="2" charset="2"/>
              </a:rPr>
              <a:t>Note Track:</a:t>
            </a:r>
          </a:p>
          <a:p>
            <a:r>
              <a:rPr lang="en-US" dirty="0">
                <a:sym typeface="Wingdings" pitchFamily="2" charset="2"/>
              </a:rPr>
              <a:t>Updated </a:t>
            </a:r>
            <a:r>
              <a:rPr lang="en-US" dirty="0" err="1">
                <a:sym typeface="Wingdings" pitchFamily="2" charset="2"/>
              </a:rPr>
              <a:t>WoT</a:t>
            </a:r>
            <a:r>
              <a:rPr lang="en-US" dirty="0">
                <a:sym typeface="Wingdings" pitchFamily="2" charset="2"/>
              </a:rPr>
              <a:t> Scripting API</a:t>
            </a:r>
          </a:p>
          <a:p>
            <a:r>
              <a:rPr lang="en-US" dirty="0">
                <a:sym typeface="Wingdings" pitchFamily="2" charset="2"/>
              </a:rPr>
              <a:t>Updated </a:t>
            </a:r>
            <a:r>
              <a:rPr lang="en-US" dirty="0" err="1">
                <a:sym typeface="Wingdings" pitchFamily="2" charset="2"/>
              </a:rPr>
              <a:t>WoT</a:t>
            </a:r>
            <a:r>
              <a:rPr lang="en-US" dirty="0">
                <a:sym typeface="Wingdings" pitchFamily="2" charset="2"/>
              </a:rPr>
              <a:t> Binding Template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 Publishing soon</a:t>
            </a:r>
          </a:p>
          <a:p>
            <a:pPr>
              <a:buFont typeface="Wingdings" pitchFamily="2" charset="2"/>
              <a:buChar char="à"/>
            </a:pPr>
            <a:endParaRPr lang="en-US" dirty="0">
              <a:sym typeface="Wingdings" pitchFamily="2" charset="2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BB508E1-F577-C6EC-EB6C-E66E3EC89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00E5D-EC04-AA49-8D52-0FCB6E08F63D}" type="datetime1">
              <a:rPr lang="en-CA" smtClean="0"/>
              <a:t>2023-09-13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C81FFAB-17E5-B36A-4482-05C2277F4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CED80AC-1499-327E-63C8-2314B68C5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8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FDF5B7C-6CAD-C65A-1EBA-2A1501FB4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110" y="1125044"/>
            <a:ext cx="3678662" cy="24887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2F9C4C8-7E53-3CE1-F343-5A701FE0E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680" y="1526099"/>
            <a:ext cx="3159137" cy="235843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EE64D98-4B11-2C27-54EA-3856903A4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0" y="1945251"/>
            <a:ext cx="2885404" cy="212091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0F08056-5E21-3374-F7FB-13FAFB8351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9964" y="4420071"/>
            <a:ext cx="2952355" cy="1582377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32C5E162-CFFD-3EA0-DBAD-9164AA7F19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2965" y="4826088"/>
            <a:ext cx="2669669" cy="163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086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0A9963-61AD-6DB4-971D-C998F23BD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WoT</a:t>
            </a:r>
            <a:r>
              <a:rPr lang="en-US" dirty="0"/>
              <a:t> 2.0” Starting Soon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F0B3E4-8292-B567-351F-5ECD4CF91B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95428"/>
            <a:ext cx="5181600" cy="4991631"/>
          </a:xfrm>
        </p:spPr>
        <p:txBody>
          <a:bodyPr>
            <a:normAutofit/>
          </a:bodyPr>
          <a:lstStyle/>
          <a:p>
            <a:r>
              <a:rPr lang="en-US" sz="2400" dirty="0"/>
              <a:t>Passed AC voting for next </a:t>
            </a:r>
            <a:r>
              <a:rPr lang="en-US" sz="2400" dirty="0" err="1"/>
              <a:t>WoT</a:t>
            </a:r>
            <a:r>
              <a:rPr lang="en-US" sz="2400" dirty="0"/>
              <a:t> charter</a:t>
            </a:r>
          </a:p>
          <a:p>
            <a:endParaRPr lang="en-US" sz="2400" dirty="0"/>
          </a:p>
          <a:p>
            <a:r>
              <a:rPr lang="en-US" sz="2400" dirty="0"/>
              <a:t>Start to work in new charter begin of October</a:t>
            </a:r>
          </a:p>
          <a:p>
            <a:endParaRPr lang="en-US" sz="2400" dirty="0"/>
          </a:p>
          <a:p>
            <a:r>
              <a:rPr lang="en-US" sz="2400" dirty="0"/>
              <a:t>a good time to join the WG and become part of the </a:t>
            </a:r>
            <a:r>
              <a:rPr lang="en-US" sz="2400" dirty="0" err="1"/>
              <a:t>WoT</a:t>
            </a:r>
            <a:r>
              <a:rPr lang="en-US" sz="2400" dirty="0"/>
              <a:t> family</a:t>
            </a:r>
          </a:p>
          <a:p>
            <a:endParaRPr lang="en-US" sz="2400" dirty="0"/>
          </a:p>
          <a:p>
            <a:r>
              <a:rPr lang="en-US" sz="2400" dirty="0"/>
              <a:t>More details: </a:t>
            </a:r>
            <a:r>
              <a:rPr lang="en-US" sz="2400" dirty="0">
                <a:hlinkClick r:id="rId2"/>
              </a:rPr>
              <a:t>https://www.w3.org/2023/08/wot-wg-2023-draft.html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21A215C-6BC8-E4DC-9994-161ED0AD2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00E5D-EC04-AA49-8D52-0FCB6E08F63D}" type="datetime1">
              <a:rPr lang="en-CA" smtClean="0"/>
              <a:t>2023-09-13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5C0164-B90D-5D7F-F266-ADD310CFA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C27EAA-2EF2-0CF7-245A-0CE2CDDEE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13406C7-18DE-5DD2-47C6-530B3E018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677" y="2143352"/>
            <a:ext cx="5226424" cy="3424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31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B82C324-38C9-8D43-B9CF-BB1C50F6C7D4}" vid="{E77D58A1-DB36-8941-873E-0ACC69A37E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712</Words>
  <Application>Microsoft Macintosh PowerPoint</Application>
  <PresentationFormat>Breitbild</PresentationFormat>
  <Paragraphs>158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Office Theme</vt:lpstr>
      <vt:lpstr>WoT WG/IG TPAC – Day 1</vt:lpstr>
      <vt:lpstr>Welcome &amp; Hello from Sevilla</vt:lpstr>
      <vt:lpstr>IRC &amp; Resources</vt:lpstr>
      <vt:lpstr>Topic Overview</vt:lpstr>
      <vt:lpstr>Thursday Sept 12 (4h)  TPAC Day 1</vt:lpstr>
      <vt:lpstr>WoT Dinner </vt:lpstr>
      <vt:lpstr>W3C WoT in a Nutshell</vt:lpstr>
      <vt:lpstr>WoT New Deliverables</vt:lpstr>
      <vt:lpstr>“WoT 2.0” Starting Soon</vt:lpstr>
      <vt:lpstr>Overview: TPAC Meetings (Joint, Breakouts, etc)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Mccool, Michael</dc:creator>
  <cp:lastModifiedBy>Kaebisch, Sebastian (T CED EWT-DE)</cp:lastModifiedBy>
  <cp:revision>78</cp:revision>
  <dcterms:created xsi:type="dcterms:W3CDTF">2021-03-09T15:46:26Z</dcterms:created>
  <dcterms:modified xsi:type="dcterms:W3CDTF">2023-09-13T15:47:10Z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d258917-277f-42cd-a3cd-14c4e9ee58bc_Enabled">
    <vt:lpwstr>true</vt:lpwstr>
  </property>
  <property fmtid="{D5CDD505-2E9C-101B-9397-08002B2CF9AE}" pid="3" name="MSIP_Label_9d258917-277f-42cd-a3cd-14c4e9ee58bc_SetDate">
    <vt:lpwstr>2022-09-14T12:51:18Z</vt:lpwstr>
  </property>
  <property fmtid="{D5CDD505-2E9C-101B-9397-08002B2CF9AE}" pid="4" name="MSIP_Label_9d258917-277f-42cd-a3cd-14c4e9ee58bc_Method">
    <vt:lpwstr>Standard</vt:lpwstr>
  </property>
  <property fmtid="{D5CDD505-2E9C-101B-9397-08002B2CF9AE}" pid="5" name="MSIP_Label_9d258917-277f-42cd-a3cd-14c4e9ee58bc_Name">
    <vt:lpwstr>restricted</vt:lpwstr>
  </property>
  <property fmtid="{D5CDD505-2E9C-101B-9397-08002B2CF9AE}" pid="6" name="MSIP_Label_9d258917-277f-42cd-a3cd-14c4e9ee58bc_SiteId">
    <vt:lpwstr>38ae3bcd-9579-4fd4-adda-b42e1495d55a</vt:lpwstr>
  </property>
  <property fmtid="{D5CDD505-2E9C-101B-9397-08002B2CF9AE}" pid="7" name="MSIP_Label_9d258917-277f-42cd-a3cd-14c4e9ee58bc_ActionId">
    <vt:lpwstr>315e1026-0f03-44b9-862c-8e22fb9f420b</vt:lpwstr>
  </property>
  <property fmtid="{D5CDD505-2E9C-101B-9397-08002B2CF9AE}" pid="8" name="MSIP_Label_9d258917-277f-42cd-a3cd-14c4e9ee58bc_ContentBits">
    <vt:lpwstr>0</vt:lpwstr>
  </property>
</Properties>
</file>

<file path=docProps/thumbnail.jpeg>
</file>